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256" r:id="rId2"/>
    <p:sldId id="1735" r:id="rId3"/>
    <p:sldId id="262" r:id="rId4"/>
    <p:sldId id="1843" r:id="rId5"/>
    <p:sldId id="1844" r:id="rId6"/>
    <p:sldId id="1867" r:id="rId7"/>
    <p:sldId id="1845" r:id="rId8"/>
    <p:sldId id="1846" r:id="rId9"/>
    <p:sldId id="1847" r:id="rId10"/>
    <p:sldId id="1848" r:id="rId11"/>
    <p:sldId id="1853" r:id="rId12"/>
    <p:sldId id="1851" r:id="rId13"/>
    <p:sldId id="1854" r:id="rId14"/>
    <p:sldId id="1852" r:id="rId15"/>
    <p:sldId id="1855" r:id="rId16"/>
    <p:sldId id="1856" r:id="rId17"/>
    <p:sldId id="1857" r:id="rId18"/>
    <p:sldId id="1849" r:id="rId19"/>
    <p:sldId id="1859" r:id="rId20"/>
    <p:sldId id="1850" r:id="rId21"/>
    <p:sldId id="1860" r:id="rId22"/>
    <p:sldId id="1861" r:id="rId23"/>
    <p:sldId id="1869" r:id="rId24"/>
    <p:sldId id="1862" r:id="rId25"/>
    <p:sldId id="1863" r:id="rId26"/>
    <p:sldId id="1865" r:id="rId27"/>
    <p:sldId id="1866" r:id="rId28"/>
    <p:sldId id="1841" r:id="rId29"/>
    <p:sldId id="1842" r:id="rId30"/>
    <p:sldId id="1870" r:id="rId31"/>
    <p:sldId id="1871" r:id="rId32"/>
    <p:sldId id="1840" r:id="rId33"/>
    <p:sldId id="1864" r:id="rId34"/>
    <p:sldId id="1872" r:id="rId35"/>
    <p:sldId id="1873" r:id="rId36"/>
    <p:sldId id="1874" r:id="rId37"/>
    <p:sldId id="261"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64A2"/>
    <a:srgbClr val="6179A8"/>
    <a:srgbClr val="5EAFA6"/>
    <a:srgbClr val="5CB565"/>
    <a:srgbClr val="9BBB59"/>
    <a:srgbClr val="4BACC6"/>
    <a:srgbClr val="5185BD"/>
    <a:srgbClr val="685DAB"/>
    <a:srgbClr val="1DA5A1"/>
    <a:srgbClr val="FCB5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78010"/>
  </p:normalViewPr>
  <p:slideViewPr>
    <p:cSldViewPr snapToGrid="0">
      <p:cViewPr>
        <p:scale>
          <a:sx n="75" d="100"/>
          <a:sy n="75" d="100"/>
        </p:scale>
        <p:origin x="432" y="168"/>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19/2/24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41507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3DE76-AB28-4417-8D9D-28409C43EEBE}" type="datetimeFigureOut">
              <a:rPr lang="zh-CN" altLang="en-US" smtClean="0"/>
              <a:t>19/2/24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57799-C120-4320-A1EE-38D8F89076F9}" type="slidenum">
              <a:rPr lang="zh-CN" altLang="en-US" smtClean="0"/>
              <a:t>‹#›</a:t>
            </a:fld>
            <a:endParaRPr lang="zh-CN" altLang="en-US"/>
          </a:p>
        </p:txBody>
      </p:sp>
    </p:spTree>
    <p:extLst>
      <p:ext uri="{BB962C8B-B14F-4D97-AF65-F5344CB8AC3E}">
        <p14:creationId xmlns:p14="http://schemas.microsoft.com/office/powerpoint/2010/main" val="8811968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t>1</a:t>
            </a:fld>
            <a:endParaRPr lang="zh-CN" altLang="en-US"/>
          </a:p>
        </p:txBody>
      </p:sp>
    </p:spTree>
    <p:extLst>
      <p:ext uri="{BB962C8B-B14F-4D97-AF65-F5344CB8AC3E}">
        <p14:creationId xmlns:p14="http://schemas.microsoft.com/office/powerpoint/2010/main" val="1228076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ROS</a:t>
            </a:r>
            <a:r>
              <a:rPr kumimoji="1" lang="zh-CN" altLang="en-US" baseline="0" dirty="0" smtClean="0"/>
              <a:t> 提供一个名为</a:t>
            </a:r>
            <a:r>
              <a:rPr kumimoji="1" lang="en-US" altLang="zh-CN" baseline="0" dirty="0" smtClean="0"/>
              <a:t>catkin</a:t>
            </a:r>
            <a:r>
              <a:rPr kumimoji="1" lang="zh-CN" altLang="en-US" baseline="0" dirty="0" smtClean="0"/>
              <a:t> 包管理工具</a:t>
            </a:r>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12</a:t>
            </a:fld>
            <a:endParaRPr lang="zh-CN" altLang="en-US"/>
          </a:p>
        </p:txBody>
      </p:sp>
    </p:spTree>
    <p:extLst>
      <p:ext uri="{BB962C8B-B14F-4D97-AF65-F5344CB8AC3E}">
        <p14:creationId xmlns:p14="http://schemas.microsoft.com/office/powerpoint/2010/main" val="642117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catkin_package</a:t>
            </a:r>
            <a:r>
              <a:rPr kumimoji="1" lang="en-US" altLang="zh-CN" dirty="0" smtClean="0"/>
              <a:t> </a:t>
            </a:r>
            <a:r>
              <a:rPr kumimoji="1" lang="zh-CN" altLang="en-US" dirty="0" smtClean="0"/>
              <a:t>声明此包的依赖项，如果有包依赖本包，则需要手动引入</a:t>
            </a:r>
            <a:r>
              <a:rPr kumimoji="1" lang="en-US" altLang="zh-CN" dirty="0" smtClean="0"/>
              <a:t>depends</a:t>
            </a:r>
            <a:r>
              <a:rPr kumimoji="1" lang="zh-CN" altLang="en-US" dirty="0" smtClean="0"/>
              <a:t>后续的包</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14</a:t>
            </a:fld>
            <a:endParaRPr lang="zh-CN" altLang="en-US"/>
          </a:p>
        </p:txBody>
      </p:sp>
    </p:spTree>
    <p:extLst>
      <p:ext uri="{BB962C8B-B14F-4D97-AF65-F5344CB8AC3E}">
        <p14:creationId xmlns:p14="http://schemas.microsoft.com/office/powerpoint/2010/main" val="822563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www.cnblogs.com</a:t>
            </a:r>
            <a:r>
              <a:rPr kumimoji="1" lang="en-US" altLang="zh-CN" dirty="0" smtClean="0"/>
              <a:t>/</a:t>
            </a:r>
            <a:r>
              <a:rPr kumimoji="1" lang="en-US" altLang="zh-CN" dirty="0" err="1" smtClean="0"/>
              <a:t>BlueMountain-HaggenDazs</a:t>
            </a:r>
            <a:r>
              <a:rPr kumimoji="1" lang="en-US" altLang="zh-CN" dirty="0" smtClean="0"/>
              <a:t>/p/6269815.html</a:t>
            </a:r>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16</a:t>
            </a:fld>
            <a:endParaRPr lang="zh-CN" altLang="en-US"/>
          </a:p>
        </p:txBody>
      </p:sp>
    </p:spTree>
    <p:extLst>
      <p:ext uri="{BB962C8B-B14F-4D97-AF65-F5344CB8AC3E}">
        <p14:creationId xmlns:p14="http://schemas.microsoft.com/office/powerpoint/2010/main" val="1694302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cd ~/</a:t>
            </a:r>
            <a:r>
              <a:rPr lang="en-US" altLang="zh-CN" dirty="0" err="1" smtClean="0"/>
              <a:t>catkin_ws</a:t>
            </a:r>
            <a:r>
              <a:rPr lang="en-US" altLang="zh-CN" dirty="0" smtClean="0"/>
              <a:t>/ $ </a:t>
            </a:r>
            <a:r>
              <a:rPr lang="en-US" altLang="zh-CN" dirty="0" err="1" smtClean="0"/>
              <a:t>catkin_make</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20</a:t>
            </a:fld>
            <a:endParaRPr lang="zh-CN" altLang="en-US"/>
          </a:p>
        </p:txBody>
      </p:sp>
    </p:spTree>
    <p:extLst>
      <p:ext uri="{BB962C8B-B14F-4D97-AF65-F5344CB8AC3E}">
        <p14:creationId xmlns:p14="http://schemas.microsoft.com/office/powerpoint/2010/main" val="1813925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wiki.ros.org</a:t>
            </a:r>
            <a:r>
              <a:rPr kumimoji="1" lang="en-US" altLang="zh-CN" dirty="0" smtClean="0"/>
              <a:t>/ROS/Tutorials/</a:t>
            </a:r>
            <a:r>
              <a:rPr kumimoji="1" lang="en-US" altLang="zh-CN" dirty="0" err="1" smtClean="0"/>
              <a:t>CreatingPackage</a:t>
            </a:r>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21</a:t>
            </a:fld>
            <a:endParaRPr lang="zh-CN" altLang="en-US"/>
          </a:p>
        </p:txBody>
      </p:sp>
    </p:spTree>
    <p:extLst>
      <p:ext uri="{BB962C8B-B14F-4D97-AF65-F5344CB8AC3E}">
        <p14:creationId xmlns:p14="http://schemas.microsoft.com/office/powerpoint/2010/main" val="187675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wiki.ros.org</a:t>
            </a:r>
            <a:r>
              <a:rPr kumimoji="1" lang="en-US" altLang="zh-CN" dirty="0" smtClean="0"/>
              <a:t>/ROS/Tutorials/</a:t>
            </a:r>
            <a:r>
              <a:rPr kumimoji="1" lang="en-US" altLang="zh-CN" dirty="0" err="1" smtClean="0"/>
              <a:t>CreatingPackage</a:t>
            </a:r>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22</a:t>
            </a:fld>
            <a:endParaRPr lang="zh-CN" altLang="en-US"/>
          </a:p>
        </p:txBody>
      </p:sp>
    </p:spTree>
    <p:extLst>
      <p:ext uri="{BB962C8B-B14F-4D97-AF65-F5344CB8AC3E}">
        <p14:creationId xmlns:p14="http://schemas.microsoft.com/office/powerpoint/2010/main" val="1793725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baseline="0" dirty="0" smtClean="0"/>
              <a:t>简而言之，是一种轻量级虚拟机</a:t>
            </a:r>
            <a:endParaRPr kumimoji="1" lang="en-US" altLang="zh-CN" baseline="0" dirty="0" smtClean="0"/>
          </a:p>
          <a:p>
            <a:pPr marL="228600" indent="-228600">
              <a:buAutoNum type="arabicPeriod"/>
            </a:pPr>
            <a:r>
              <a:rPr kumimoji="1" lang="zh-CN" altLang="en-US" dirty="0" smtClean="0"/>
              <a:t>所谓轻量就是快速创建快速删除</a:t>
            </a:r>
            <a:endParaRPr kumimoji="1" lang="en-US" altLang="zh-CN" dirty="0" smtClean="0"/>
          </a:p>
          <a:p>
            <a:pPr marL="228600" indent="-228600">
              <a:buAutoNum type="arabicPeriod"/>
            </a:pPr>
            <a:r>
              <a:rPr kumimoji="1" lang="zh-CN" altLang="en-US" dirty="0" smtClean="0"/>
              <a:t>可以</a:t>
            </a:r>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28</a:t>
            </a:fld>
            <a:endParaRPr lang="zh-CN" altLang="en-US"/>
          </a:p>
        </p:txBody>
      </p:sp>
    </p:spTree>
    <p:extLst>
      <p:ext uri="{BB962C8B-B14F-4D97-AF65-F5344CB8AC3E}">
        <p14:creationId xmlns:p14="http://schemas.microsoft.com/office/powerpoint/2010/main" val="863313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传统程序分发部署，</a:t>
            </a:r>
            <a:endParaRPr kumimoji="1" lang="en-US" altLang="zh-CN" dirty="0" smtClean="0"/>
          </a:p>
          <a:p>
            <a:pPr marL="228600" indent="-228600">
              <a:buAutoNum type="arabicPeriod"/>
            </a:pPr>
            <a:r>
              <a:rPr kumimoji="1" lang="zh-CN" altLang="en-US" dirty="0" smtClean="0"/>
              <a:t>通过源代码编译，不仅耗时，而且用户通常需要自己解决依赖库不全的问题</a:t>
            </a:r>
            <a:endParaRPr kumimoji="1" lang="en-US" altLang="zh-CN" dirty="0" smtClean="0"/>
          </a:p>
          <a:p>
            <a:pPr marL="228600" indent="-228600">
              <a:buAutoNum type="arabicPeriod"/>
            </a:pPr>
            <a:r>
              <a:rPr kumimoji="1" lang="zh-CN" altLang="en-US" dirty="0" smtClean="0"/>
              <a:t>可执行文件分发，举个例子</a:t>
            </a:r>
            <a:r>
              <a:rPr kumimoji="1" lang="en-US" altLang="zh-CN" dirty="0" err="1" smtClean="0"/>
              <a:t>ubuntu</a:t>
            </a:r>
            <a:r>
              <a:rPr kumimoji="1" lang="zh-CN" altLang="en-US" dirty="0" smtClean="0"/>
              <a:t> </a:t>
            </a:r>
            <a:r>
              <a:rPr kumimoji="1" lang="en-US" altLang="zh-CN" dirty="0" smtClean="0"/>
              <a:t>14.04</a:t>
            </a:r>
            <a:r>
              <a:rPr kumimoji="1" lang="zh-CN" altLang="en-US" dirty="0" smtClean="0"/>
              <a:t> 的程序就不能完全在</a:t>
            </a:r>
            <a:r>
              <a:rPr kumimoji="1" lang="en-US" altLang="zh-CN" dirty="0" smtClean="0"/>
              <a:t>16.04</a:t>
            </a:r>
            <a:r>
              <a:rPr kumimoji="1" lang="zh-CN" altLang="en-US" dirty="0" smtClean="0"/>
              <a:t>上部署</a:t>
            </a:r>
            <a:endParaRPr kumimoji="1" lang="en-US" altLang="zh-CN" dirty="0" smtClean="0"/>
          </a:p>
          <a:p>
            <a:pPr marL="228600" indent="-228600">
              <a:buAutoNum type="arabicPeriod"/>
            </a:pPr>
            <a:endParaRPr kumimoji="1" lang="en-US" altLang="zh-CN" dirty="0" smtClean="0"/>
          </a:p>
          <a:p>
            <a:pPr marL="228600" indent="-228600">
              <a:buAutoNum type="arabicPeriod"/>
            </a:pPr>
            <a:r>
              <a:rPr kumimoji="1" lang="zh-CN" altLang="en-US" dirty="0" smtClean="0"/>
              <a:t>通过</a:t>
            </a:r>
            <a:r>
              <a:rPr kumimoji="1" lang="en-US" altLang="zh-CN" dirty="0" err="1" smtClean="0"/>
              <a:t>docker</a:t>
            </a:r>
            <a:r>
              <a:rPr kumimoji="1" lang="zh-CN" altLang="en-US" dirty="0" smtClean="0"/>
              <a:t>分发，只要求用户安装</a:t>
            </a:r>
            <a:r>
              <a:rPr kumimoji="1" lang="en-US" altLang="zh-CN" dirty="0" err="1" smtClean="0"/>
              <a:t>docker</a:t>
            </a:r>
            <a:r>
              <a:rPr kumimoji="1" lang="zh-CN" altLang="en-US" dirty="0" smtClean="0"/>
              <a:t>即可。所有相关依赖都在镜像中。且不会和系统的依赖库冲突，比如</a:t>
            </a:r>
            <a:r>
              <a:rPr kumimoji="1" lang="en-US" altLang="zh-CN" dirty="0" smtClean="0"/>
              <a:t>python3</a:t>
            </a:r>
            <a:r>
              <a:rPr kumimoji="1" lang="zh-CN" altLang="en-US" dirty="0" smtClean="0"/>
              <a:t> </a:t>
            </a:r>
            <a:r>
              <a:rPr kumimoji="1" lang="en-US" altLang="zh-CN" dirty="0" smtClean="0"/>
              <a:t>python2</a:t>
            </a:r>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30</a:t>
            </a:fld>
            <a:endParaRPr lang="zh-CN" altLang="en-US"/>
          </a:p>
        </p:txBody>
      </p:sp>
    </p:spTree>
    <p:extLst>
      <p:ext uri="{BB962C8B-B14F-4D97-AF65-F5344CB8AC3E}">
        <p14:creationId xmlns:p14="http://schemas.microsoft.com/office/powerpoint/2010/main" val="1709905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类比编程的话</a:t>
            </a:r>
            <a:endParaRPr kumimoji="1" lang="en-US" altLang="zh-CN" dirty="0" smtClean="0"/>
          </a:p>
          <a:p>
            <a:pPr marL="228600" indent="-228600">
              <a:buAutoNum type="arabicPeriod"/>
            </a:pPr>
            <a:r>
              <a:rPr kumimoji="1" lang="en-US" altLang="zh-CN" dirty="0" smtClean="0"/>
              <a:t>Image</a:t>
            </a:r>
            <a:r>
              <a:rPr kumimoji="1" lang="zh-CN" altLang="en-US" dirty="0" smtClean="0"/>
              <a:t> 就是</a:t>
            </a:r>
            <a:r>
              <a:rPr kumimoji="1" lang="en-US" altLang="zh-CN" dirty="0" smtClean="0"/>
              <a:t>class</a:t>
            </a:r>
          </a:p>
          <a:p>
            <a:pPr marL="228600" indent="-228600">
              <a:buAutoNum type="arabicPeriod"/>
            </a:pPr>
            <a:r>
              <a:rPr kumimoji="1" lang="en-US" altLang="zh-CN" dirty="0" smtClean="0"/>
              <a:t>Container</a:t>
            </a:r>
            <a:r>
              <a:rPr kumimoji="1" lang="zh-CN" altLang="en-US" dirty="0" smtClean="0"/>
              <a:t> 就是</a:t>
            </a:r>
            <a:r>
              <a:rPr kumimoji="1" lang="en-US" altLang="zh-CN" dirty="0" smtClean="0"/>
              <a:t>class</a:t>
            </a:r>
            <a:r>
              <a:rPr kumimoji="1" lang="zh-CN" altLang="en-US" dirty="0" smtClean="0"/>
              <a:t> 实例化的内容</a:t>
            </a:r>
            <a:endParaRPr kumimoji="1" lang="en-US" altLang="zh-CN" dirty="0" smtClean="0"/>
          </a:p>
          <a:p>
            <a:pPr marL="228600" indent="-228600">
              <a:buAutoNum type="arabicPeriod"/>
            </a:pPr>
            <a:r>
              <a:rPr kumimoji="1" lang="en-US" altLang="zh-CN" dirty="0" smtClean="0"/>
              <a:t>Registry</a:t>
            </a:r>
            <a:r>
              <a:rPr kumimoji="1" lang="zh-CN" altLang="en-US" dirty="0" smtClean="0"/>
              <a:t>就是</a:t>
            </a:r>
            <a:r>
              <a:rPr kumimoji="1" lang="en-US" altLang="zh-CN" dirty="0" err="1" smtClean="0"/>
              <a:t>github</a:t>
            </a:r>
            <a:r>
              <a:rPr kumimoji="1" lang="zh-CN" altLang="en-US" dirty="0" smtClean="0"/>
              <a:t>，用来保存分享我们的</a:t>
            </a:r>
            <a:r>
              <a:rPr kumimoji="1" lang="en-US" altLang="zh-CN" dirty="0" smtClean="0"/>
              <a:t>image</a:t>
            </a:r>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31</a:t>
            </a:fld>
            <a:endParaRPr lang="zh-CN" altLang="en-US"/>
          </a:p>
        </p:txBody>
      </p:sp>
    </p:spTree>
    <p:extLst>
      <p:ext uri="{BB962C8B-B14F-4D97-AF65-F5344CB8AC3E}">
        <p14:creationId xmlns:p14="http://schemas.microsoft.com/office/powerpoint/2010/main" val="727532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t>37</a:t>
            </a:fld>
            <a:endParaRPr lang="zh-CN" altLang="en-US"/>
          </a:p>
        </p:txBody>
      </p:sp>
    </p:spTree>
    <p:extLst>
      <p:ext uri="{BB962C8B-B14F-4D97-AF65-F5344CB8AC3E}">
        <p14:creationId xmlns:p14="http://schemas.microsoft.com/office/powerpoint/2010/main" val="712222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t>2</a:t>
            </a:fld>
            <a:endParaRPr lang="zh-CN" altLang="en-US"/>
          </a:p>
        </p:txBody>
      </p:sp>
    </p:spTree>
    <p:extLst>
      <p:ext uri="{BB962C8B-B14F-4D97-AF65-F5344CB8AC3E}">
        <p14:creationId xmlns:p14="http://schemas.microsoft.com/office/powerpoint/2010/main" val="3650080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t>3</a:t>
            </a:fld>
            <a:endParaRPr lang="zh-CN" altLang="en-US"/>
          </a:p>
        </p:txBody>
      </p:sp>
    </p:spTree>
    <p:extLst>
      <p:ext uri="{BB962C8B-B14F-4D97-AF65-F5344CB8AC3E}">
        <p14:creationId xmlns:p14="http://schemas.microsoft.com/office/powerpoint/2010/main" val="2063840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www.youtube.com</a:t>
            </a:r>
            <a:r>
              <a:rPr kumimoji="1" lang="en-US" altLang="zh-CN" dirty="0" smtClean="0"/>
              <a:t>/</a:t>
            </a:r>
            <a:r>
              <a:rPr kumimoji="1" lang="en-US" altLang="zh-CN" dirty="0" err="1" smtClean="0"/>
              <a:t>watch?v</a:t>
            </a:r>
            <a:r>
              <a:rPr kumimoji="1" lang="en-US" altLang="zh-CN" dirty="0" smtClean="0"/>
              <a:t>=Z70_3wMFO24</a:t>
            </a:r>
          </a:p>
          <a:p>
            <a:pPr marL="228600" indent="-228600">
              <a:buAutoNum type="arabicPeriod"/>
            </a:pPr>
            <a:r>
              <a:rPr kumimoji="1" lang="zh-CN" altLang="en-US" dirty="0" smtClean="0"/>
              <a:t>简单易用的机器人编程框架</a:t>
            </a:r>
            <a:endParaRPr kumimoji="1" lang="en-US" altLang="zh-CN" dirty="0" smtClean="0"/>
          </a:p>
          <a:p>
            <a:pPr marL="228600" indent="-228600">
              <a:buAutoNum type="arabicPeriod"/>
            </a:pPr>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4</a:t>
            </a:fld>
            <a:endParaRPr lang="zh-CN" altLang="en-US"/>
          </a:p>
        </p:txBody>
      </p:sp>
    </p:spTree>
    <p:extLst>
      <p:ext uri="{BB962C8B-B14F-4D97-AF65-F5344CB8AC3E}">
        <p14:creationId xmlns:p14="http://schemas.microsoft.com/office/powerpoint/2010/main" val="428896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到目前将近十个版本</a:t>
            </a:r>
            <a:endParaRPr kumimoji="1" lang="en-US" altLang="zh-CN" dirty="0" smtClean="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5</a:t>
            </a:fld>
            <a:endParaRPr lang="zh-CN" altLang="en-US"/>
          </a:p>
        </p:txBody>
      </p:sp>
    </p:spTree>
    <p:extLst>
      <p:ext uri="{BB962C8B-B14F-4D97-AF65-F5344CB8AC3E}">
        <p14:creationId xmlns:p14="http://schemas.microsoft.com/office/powerpoint/2010/main" val="505709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点对点设计：</a:t>
            </a:r>
            <a:r>
              <a:rPr kumimoji="1" lang="en-US" altLang="zh-CN" dirty="0" smtClean="0"/>
              <a:t>ROS</a:t>
            </a:r>
            <a:r>
              <a:rPr kumimoji="1" lang="zh-CN" altLang="en-US" dirty="0" smtClean="0"/>
              <a:t>的点对点设计以及服务和节点管理器等机制可以分散由计算机视觉和语音识别等功能带来的实时计算压力，能够适应多机器人遇到的挑战。分布式设计：程序可以在多核计算机中运行，并且可以通过网络来通信。多语言：</a:t>
            </a:r>
            <a:r>
              <a:rPr kumimoji="1" lang="en-US" altLang="zh-CN" dirty="0" smtClean="0"/>
              <a:t>ROS</a:t>
            </a:r>
            <a:r>
              <a:rPr kumimoji="1" lang="zh-CN" altLang="en-US" dirty="0" smtClean="0"/>
              <a:t>现在支持许多种不同的语言，例如</a:t>
            </a:r>
            <a:r>
              <a:rPr kumimoji="1" lang="en-US" altLang="zh-CN" dirty="0" smtClean="0"/>
              <a:t>C++</a:t>
            </a:r>
            <a:r>
              <a:rPr kumimoji="1" lang="zh-CN" altLang="en-US" dirty="0" smtClean="0"/>
              <a:t>、</a:t>
            </a:r>
            <a:r>
              <a:rPr kumimoji="1" lang="en-US" altLang="zh-CN" dirty="0" smtClean="0"/>
              <a:t>Python</a:t>
            </a:r>
            <a:r>
              <a:rPr kumimoji="1" lang="zh-CN" altLang="en-US" dirty="0" smtClean="0"/>
              <a:t>、</a:t>
            </a:r>
            <a:r>
              <a:rPr kumimoji="1" lang="en-US" altLang="zh-CN" dirty="0" smtClean="0"/>
              <a:t>Octave</a:t>
            </a:r>
            <a:r>
              <a:rPr kumimoji="1" lang="zh-CN" altLang="en-US" dirty="0" smtClean="0"/>
              <a:t>和</a:t>
            </a:r>
            <a:r>
              <a:rPr kumimoji="1" lang="en-US" altLang="zh-CN" dirty="0" smtClean="0"/>
              <a:t>LISP</a:t>
            </a:r>
            <a:r>
              <a:rPr kumimoji="1" lang="zh-CN" altLang="en-US" dirty="0" smtClean="0"/>
              <a:t>，也包含其他语言的多种接口实现。语言无关的消息处理，让多种语言可以自由的混合和匹配使用。轻量级：鼓励将所有的驱动和算法逐渐发展成为和</a:t>
            </a:r>
            <a:r>
              <a:rPr kumimoji="1" lang="en-US" altLang="zh-CN" dirty="0" smtClean="0"/>
              <a:t>ROS</a:t>
            </a:r>
            <a:r>
              <a:rPr kumimoji="1" lang="zh-CN" altLang="en-US" dirty="0" smtClean="0"/>
              <a:t>没有依赖性单独的库。</a:t>
            </a:r>
            <a:r>
              <a:rPr kumimoji="1" lang="en-US" altLang="zh-CN" dirty="0" smtClean="0"/>
              <a:t>ROS</a:t>
            </a:r>
            <a:r>
              <a:rPr kumimoji="1" lang="zh-CN" altLang="en-US" dirty="0" smtClean="0"/>
              <a:t>建立的系统具有模块化的特点，各模块中的代码可以单独编译，而且编译使用的</a:t>
            </a:r>
            <a:r>
              <a:rPr kumimoji="1" lang="en-US" altLang="zh-CN" dirty="0" err="1" smtClean="0"/>
              <a:t>CMake</a:t>
            </a:r>
            <a:r>
              <a:rPr kumimoji="1" lang="zh-CN" altLang="en-US" dirty="0" smtClean="0"/>
              <a:t>工具使它很容易的就实现精简的理念。</a:t>
            </a:r>
            <a:r>
              <a:rPr kumimoji="1" lang="en-US" altLang="zh-CN" dirty="0" smtClean="0"/>
              <a:t>ROS</a:t>
            </a:r>
            <a:r>
              <a:rPr kumimoji="1" lang="zh-CN" altLang="en-US" dirty="0" smtClean="0"/>
              <a:t>基本将复杂的代码封装在库里，只是创建了一些小的应用程序为</a:t>
            </a:r>
            <a:r>
              <a:rPr kumimoji="1" lang="en-US" altLang="zh-CN" dirty="0" smtClean="0"/>
              <a:t>ROS</a:t>
            </a:r>
            <a:r>
              <a:rPr kumimoji="1" lang="zh-CN" altLang="en-US" dirty="0" smtClean="0"/>
              <a:t>显示库的功能，就允许了对简单的代码超越原型进行移植和重新使用。免费且开源：</a:t>
            </a:r>
            <a:r>
              <a:rPr kumimoji="1" lang="en-US" altLang="zh-CN" dirty="0" smtClean="0"/>
              <a:t>ROS</a:t>
            </a:r>
            <a:r>
              <a:rPr kumimoji="1" lang="zh-CN" altLang="en-US" dirty="0" smtClean="0"/>
              <a:t>大多数的源代码都是公开发布的。</a:t>
            </a:r>
          </a:p>
          <a:p>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6</a:t>
            </a:fld>
            <a:endParaRPr lang="zh-CN" altLang="en-US"/>
          </a:p>
        </p:txBody>
      </p:sp>
    </p:spTree>
    <p:extLst>
      <p:ext uri="{BB962C8B-B14F-4D97-AF65-F5344CB8AC3E}">
        <p14:creationId xmlns:p14="http://schemas.microsoft.com/office/powerpoint/2010/main" val="53541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Rot="1" noChangeAspect="1" noTextEdit="1"/>
          </p:cNvSpPr>
          <p:nvPr>
            <p:ph type="sldImg"/>
          </p:nvPr>
        </p:nvSpPr>
        <p:spPr bwMode="auto">
          <a:noFill/>
          <a:ln>
            <a:solidFill>
              <a:srgbClr val="000000"/>
            </a:solidFill>
            <a:miter lim="800000"/>
            <a:headEnd/>
            <a:tailEnd/>
          </a:ln>
        </p:spPr>
      </p:sp>
      <p:sp>
        <p:nvSpPr>
          <p:cNvPr id="150530" name="Rectangle 3"/>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	一个使用</a:t>
            </a:r>
            <a:r>
              <a:rPr lang="en-US" altLang="zh-CN" dirty="0" smtClean="0"/>
              <a:t>ROS</a:t>
            </a:r>
            <a:r>
              <a:rPr lang="zh-CN" altLang="en-US" dirty="0" smtClean="0"/>
              <a:t>的系统包括一系列进程，这些进程存在于多个不同的主机并且在运行过程中通过端对端的拓扑结构进行联系。虽然基于中心服务器的那些软件框架也可以实现多进程和多主机的优势，但是在这些框架中，当各电脑通过不同的网络进行连接时，中心数据服务器就会发生问题。</a:t>
            </a:r>
            <a:br>
              <a:rPr lang="zh-CN" altLang="en-US" dirty="0" smtClean="0"/>
            </a:br>
            <a:r>
              <a:rPr lang="zh-CN" altLang="en-US" dirty="0" smtClean="0"/>
              <a:t>      </a:t>
            </a:r>
            <a:r>
              <a:rPr lang="en-US" altLang="zh-CN" dirty="0" smtClean="0"/>
              <a:t>ROS</a:t>
            </a:r>
            <a:r>
              <a:rPr lang="zh-CN" altLang="en-US" dirty="0" smtClean="0"/>
              <a:t>的点对点设计以及服务和节点管理器等机制可以分散由计算机视觉和语音识别等功能带来的实时计算压力，能够适应多机器人遇到的挑战。</a:t>
            </a:r>
            <a:r>
              <a:rPr lang="zh-CN" altLang="en-US" dirty="0" smtClean="0">
                <a:ea typeface="新細明體" pitchFamily="18" charset="-120"/>
              </a:rPr>
              <a:t> </a:t>
            </a:r>
          </a:p>
        </p:txBody>
      </p:sp>
    </p:spTree>
    <p:extLst>
      <p:ext uri="{BB962C8B-B14F-4D97-AF65-F5344CB8AC3E}">
        <p14:creationId xmlns:p14="http://schemas.microsoft.com/office/powerpoint/2010/main" val="256483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10</a:t>
            </a:fld>
            <a:endParaRPr lang="zh-CN" altLang="en-US"/>
          </a:p>
        </p:txBody>
      </p:sp>
    </p:spTree>
    <p:extLst>
      <p:ext uri="{BB962C8B-B14F-4D97-AF65-F5344CB8AC3E}">
        <p14:creationId xmlns:p14="http://schemas.microsoft.com/office/powerpoint/2010/main" val="918665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对于源代码包，我们只有编译才能在系统上运行。而</a:t>
            </a:r>
            <a:r>
              <a:rPr lang="en-US" altLang="zh-CN" dirty="0" smtClean="0"/>
              <a:t>Linux</a:t>
            </a:r>
            <a:r>
              <a:rPr lang="zh-CN" altLang="en-US" dirty="0" smtClean="0"/>
              <a:t>下的编译器有</a:t>
            </a:r>
            <a:r>
              <a:rPr lang="en-US" altLang="zh-CN" dirty="0" err="1" smtClean="0"/>
              <a:t>gcc</a:t>
            </a:r>
            <a:r>
              <a:rPr lang="zh-CN" altLang="en-US" dirty="0" smtClean="0"/>
              <a:t>、</a:t>
            </a:r>
            <a:r>
              <a:rPr lang="en-US" altLang="zh-CN" dirty="0" smtClean="0"/>
              <a:t>g++</a:t>
            </a:r>
            <a:r>
              <a:rPr lang="zh-CN" altLang="en-US" dirty="0" smtClean="0"/>
              <a:t>，随着源文件的增加，直接用</a:t>
            </a:r>
            <a:r>
              <a:rPr lang="en-US" altLang="zh-CN" dirty="0" err="1" smtClean="0"/>
              <a:t>gcc</a:t>
            </a:r>
            <a:r>
              <a:rPr lang="en-US" altLang="zh-CN" dirty="0" smtClean="0"/>
              <a:t>/g++</a:t>
            </a:r>
            <a:r>
              <a:rPr lang="zh-CN" altLang="en-US" dirty="0" smtClean="0"/>
              <a:t>命令的方式显得效率低下，人们开始用</a:t>
            </a:r>
            <a:r>
              <a:rPr lang="en-US" altLang="zh-CN" dirty="0" err="1" smtClean="0"/>
              <a:t>Makefile</a:t>
            </a:r>
            <a:r>
              <a:rPr lang="zh-CN" altLang="en-US" dirty="0" smtClean="0"/>
              <a:t>来进行编译。然而随着工程体量的增大，</a:t>
            </a:r>
            <a:r>
              <a:rPr lang="en-US" altLang="zh-CN" dirty="0" err="1" smtClean="0"/>
              <a:t>Makefile</a:t>
            </a:r>
            <a:r>
              <a:rPr lang="zh-CN" altLang="en-US" dirty="0" smtClean="0"/>
              <a:t>也不能满足需求，于是便出现了</a:t>
            </a:r>
            <a:r>
              <a:rPr lang="en-US" altLang="zh-CN" dirty="0" err="1" smtClean="0"/>
              <a:t>Cmake</a:t>
            </a:r>
            <a:r>
              <a:rPr lang="zh-CN" altLang="en-US" dirty="0" smtClean="0"/>
              <a:t>工具。</a:t>
            </a:r>
            <a:r>
              <a:rPr lang="en-US" altLang="zh-CN" dirty="0" err="1" smtClean="0"/>
              <a:t>CMake</a:t>
            </a:r>
            <a:r>
              <a:rPr lang="zh-CN" altLang="en-US" dirty="0" smtClean="0"/>
              <a:t>是对</a:t>
            </a:r>
            <a:r>
              <a:rPr lang="en-US" altLang="zh-CN" dirty="0" smtClean="0"/>
              <a:t>make</a:t>
            </a:r>
            <a:r>
              <a:rPr lang="zh-CN" altLang="en-US" dirty="0" smtClean="0"/>
              <a:t>工具的生成器，是更高层的工具，它简化了编译构建过程，能够管理大型项目，具有良好的扩展性。对于</a:t>
            </a:r>
            <a:r>
              <a:rPr lang="en-US" altLang="zh-CN" dirty="0" smtClean="0"/>
              <a:t>ROS</a:t>
            </a:r>
            <a:r>
              <a:rPr lang="zh-CN" altLang="en-US" dirty="0" smtClean="0"/>
              <a:t>这样大体量的平台来说，就采用的是</a:t>
            </a:r>
            <a:r>
              <a:rPr lang="en-US" altLang="zh-CN" dirty="0" err="1" smtClean="0"/>
              <a:t>CMake</a:t>
            </a:r>
            <a:r>
              <a:rPr lang="zh-CN" altLang="en-US" dirty="0" smtClean="0"/>
              <a:t>，并且</a:t>
            </a:r>
            <a:r>
              <a:rPr lang="en-US" altLang="zh-CN" dirty="0" smtClean="0"/>
              <a:t>ROS</a:t>
            </a:r>
            <a:r>
              <a:rPr lang="zh-CN" altLang="en-US" dirty="0" smtClean="0"/>
              <a:t>对</a:t>
            </a:r>
            <a:r>
              <a:rPr lang="en-US" altLang="zh-CN" dirty="0" err="1" smtClean="0"/>
              <a:t>CMake</a:t>
            </a:r>
            <a:r>
              <a:rPr lang="zh-CN" altLang="en-US" dirty="0" smtClean="0"/>
              <a:t>进行了扩展，于是便有了</a:t>
            </a:r>
            <a:r>
              <a:rPr lang="en-US" altLang="zh-CN" dirty="0" smtClean="0"/>
              <a:t>Catkin</a:t>
            </a:r>
            <a:r>
              <a:rPr lang="zh-CN" altLang="en-US" dirty="0" smtClean="0"/>
              <a:t>编译系统。</a:t>
            </a:r>
            <a:endParaRPr kumimoji="1" lang="zh-CN" altLang="en-US" dirty="0" smtClean="0"/>
          </a:p>
          <a:p>
            <a:endParaRPr kumimoji="1" lang="en-US" altLang="zh-CN" dirty="0" smtClean="0"/>
          </a:p>
          <a:p>
            <a:r>
              <a:rPr kumimoji="1" lang="zh-CN" altLang="en-US" dirty="0" smtClean="0"/>
              <a:t>* </a:t>
            </a:r>
            <a:r>
              <a:rPr kumimoji="1" lang="en-US" altLang="zh-CN" dirty="0" smtClean="0"/>
              <a:t>https://</a:t>
            </a:r>
            <a:r>
              <a:rPr kumimoji="1" lang="en-US" altLang="zh-CN" dirty="0" err="1" smtClean="0"/>
              <a:t>blog.csdn.net</a:t>
            </a:r>
            <a:r>
              <a:rPr kumimoji="1" lang="en-US" altLang="zh-CN" dirty="0" smtClean="0"/>
              <a:t>/jinking01/article/details/83623928</a:t>
            </a:r>
            <a:endParaRPr kumimoji="1" lang="zh-CN" altLang="en-US" dirty="0"/>
          </a:p>
        </p:txBody>
      </p:sp>
      <p:sp>
        <p:nvSpPr>
          <p:cNvPr id="4" name="幻灯片编号占位符 3"/>
          <p:cNvSpPr>
            <a:spLocks noGrp="1"/>
          </p:cNvSpPr>
          <p:nvPr>
            <p:ph type="sldNum" sz="quarter" idx="10"/>
          </p:nvPr>
        </p:nvSpPr>
        <p:spPr/>
        <p:txBody>
          <a:bodyPr/>
          <a:lstStyle/>
          <a:p>
            <a:fld id="{6C557799-C120-4320-A1EE-38D8F89076F9}" type="slidenum">
              <a:rPr lang="zh-CN" altLang="en-US" smtClean="0"/>
              <a:t>11</a:t>
            </a:fld>
            <a:endParaRPr lang="zh-CN" altLang="en-US"/>
          </a:p>
        </p:txBody>
      </p:sp>
    </p:spTree>
    <p:extLst>
      <p:ext uri="{BB962C8B-B14F-4D97-AF65-F5344CB8AC3E}">
        <p14:creationId xmlns:p14="http://schemas.microsoft.com/office/powerpoint/2010/main" val="1505773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2"/>
          <a:stretch>
            <a:fillRect/>
          </a:stretch>
        </p:blipFill>
        <p:spPr>
          <a:xfrm>
            <a:off x="0" y="0"/>
            <a:ext cx="8784336" cy="6858000"/>
          </a:xfrm>
          <a:prstGeom prst="rect">
            <a:avLst/>
          </a:prstGeom>
        </p:spPr>
      </p:pic>
      <p:sp>
        <p:nvSpPr>
          <p:cNvPr id="7" name="副标题 2"/>
          <p:cNvSpPr>
            <a:spLocks noGrp="1"/>
          </p:cNvSpPr>
          <p:nvPr>
            <p:ph type="subTitle" idx="1"/>
          </p:nvPr>
        </p:nvSpPr>
        <p:spPr>
          <a:xfrm>
            <a:off x="6096000" y="3655085"/>
            <a:ext cx="5424488" cy="558799"/>
          </a:xfr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标题 1"/>
          <p:cNvSpPr>
            <a:spLocks noGrp="1"/>
          </p:cNvSpPr>
          <p:nvPr>
            <p:ph type="ctrTitle"/>
          </p:nvPr>
        </p:nvSpPr>
        <p:spPr>
          <a:xfrm>
            <a:off x="6096000" y="2320538"/>
            <a:ext cx="5424488" cy="1308152"/>
          </a:xfrm>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9" name="文本占位符 13"/>
          <p:cNvSpPr>
            <a:spLocks noGrp="1"/>
          </p:cNvSpPr>
          <p:nvPr>
            <p:ph type="body" sz="quarter" idx="11" hasCustomPrompt="1"/>
          </p:nvPr>
        </p:nvSpPr>
        <p:spPr>
          <a:xfrm>
            <a:off x="6096000" y="4720818"/>
            <a:ext cx="5424488"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10" name="文本占位符 13"/>
          <p:cNvSpPr>
            <a:spLocks noGrp="1"/>
          </p:cNvSpPr>
          <p:nvPr>
            <p:ph type="body" sz="quarter" idx="12" hasCustomPrompt="1"/>
          </p:nvPr>
        </p:nvSpPr>
        <p:spPr>
          <a:xfrm>
            <a:off x="6096000" y="4422343"/>
            <a:ext cx="5424488"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pic>
        <p:nvPicPr>
          <p:cNvPr id="6" name="图片 5" descr="132-132logo"/>
          <p:cNvPicPr>
            <a:picLocks noChangeAspect="1"/>
          </p:cNvPicPr>
          <p:nvPr userDrawn="1"/>
        </p:nvPicPr>
        <p:blipFill>
          <a:blip r:embed="rId3"/>
          <a:stretch>
            <a:fillRect/>
          </a:stretch>
        </p:blipFill>
        <p:spPr>
          <a:xfrm>
            <a:off x="2255520" y="3873500"/>
            <a:ext cx="1612900" cy="4064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lumMod val="60000"/>
                  <a:lumOff val="40000"/>
                </a:schemeClr>
              </a:solidFill>
            </a:endParaRPr>
          </a:p>
        </p:txBody>
      </p:sp>
      <p:sp>
        <p:nvSpPr>
          <p:cNvPr id="4" name="AutoShape 3"/>
          <p:cNvSpPr>
            <a:spLocks noChangeAspect="1" noChangeArrowheads="1" noTextEdit="1"/>
          </p:cNvSpPr>
          <p:nvPr userDrawn="1"/>
        </p:nvSpPr>
        <p:spPr bwMode="auto">
          <a:xfrm>
            <a:off x="1"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userDrawn="1"/>
        </p:nvPicPr>
        <p:blipFill>
          <a:blip r:embed="rId2"/>
          <a:stretch>
            <a:fillRect/>
          </a:stretch>
        </p:blipFill>
        <p:spPr>
          <a:xfrm>
            <a:off x="0" y="217167"/>
            <a:ext cx="6767147" cy="3828620"/>
          </a:xfrm>
          <a:prstGeom prst="rect">
            <a:avLst/>
          </a:prstGeom>
        </p:spPr>
      </p:pic>
      <p:sp>
        <p:nvSpPr>
          <p:cNvPr id="6" name="标题 1"/>
          <p:cNvSpPr>
            <a:spLocks noGrp="1"/>
          </p:cNvSpPr>
          <p:nvPr>
            <p:ph type="title"/>
          </p:nvPr>
        </p:nvSpPr>
        <p:spPr>
          <a:xfrm>
            <a:off x="6026331" y="2981325"/>
            <a:ext cx="5229104" cy="895350"/>
          </a:xfr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7" name="文本占位符 2"/>
          <p:cNvSpPr>
            <a:spLocks noGrp="1"/>
          </p:cNvSpPr>
          <p:nvPr>
            <p:ph type="body" idx="1"/>
          </p:nvPr>
        </p:nvSpPr>
        <p:spPr>
          <a:xfrm>
            <a:off x="6027447" y="3876675"/>
            <a:ext cx="5229104" cy="1015623"/>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3" name="图片 2" descr="132-132logo"/>
          <p:cNvPicPr>
            <a:picLocks noChangeAspect="1"/>
          </p:cNvPicPr>
          <p:nvPr userDrawn="1"/>
        </p:nvPicPr>
        <p:blipFill>
          <a:blip r:embed="rId3"/>
          <a:stretch>
            <a:fillRect/>
          </a:stretch>
        </p:blipFill>
        <p:spPr>
          <a:xfrm>
            <a:off x="1541780" y="334010"/>
            <a:ext cx="1612900" cy="4064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灯片编号占位符 4"/>
          <p:cNvSpPr>
            <a:spLocks noGrp="1"/>
          </p:cNvSpPr>
          <p:nvPr>
            <p:ph type="sldNum" sz="quarter" idx="12"/>
          </p:nvPr>
        </p:nvSpPr>
        <p:spPr>
          <a:xfrm>
            <a:off x="8610599" y="6240463"/>
            <a:ext cx="2909888" cy="206381"/>
          </a:xfrm>
        </p:spPr>
        <p:txBody>
          <a:bodyPr/>
          <a:lstStyle/>
          <a:p>
            <a:fld id="{5DD3DB80-B894-403A-B48E-6FDC1A72010E}" type="slidenum">
              <a:rPr lang="zh-CN" altLang="en-US" smtClean="0"/>
              <a:t>‹#›</a:t>
            </a:fld>
            <a:endParaRPr lang="zh-CN" altLang="en-US"/>
          </a:p>
        </p:txBody>
      </p:sp>
      <p:sp>
        <p:nvSpPr>
          <p:cNvPr id="13" name="标题 5"/>
          <p:cNvSpPr>
            <a:spLocks noGrp="1"/>
          </p:cNvSpPr>
          <p:nvPr>
            <p:ph type="title"/>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4"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pic>
        <p:nvPicPr>
          <p:cNvPr id="8" name="图片 7" descr="logo0"/>
          <p:cNvPicPr>
            <a:picLocks noChangeAspect="1"/>
          </p:cNvPicPr>
          <p:nvPr userDrawn="1"/>
        </p:nvPicPr>
        <p:blipFill>
          <a:blip r:embed="rId2"/>
          <a:stretch>
            <a:fillRect/>
          </a:stretch>
        </p:blipFill>
        <p:spPr>
          <a:xfrm>
            <a:off x="669925" y="6240780"/>
            <a:ext cx="762000" cy="20701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2"/>
          <a:stretch>
            <a:fillRect/>
          </a:stretch>
        </p:blipFill>
        <p:spPr>
          <a:xfrm>
            <a:off x="2215684" y="109143"/>
            <a:ext cx="3316511" cy="6748857"/>
          </a:xfrm>
          <a:prstGeom prst="rect">
            <a:avLst/>
          </a:prstGeom>
        </p:spPr>
      </p:pic>
      <p:sp>
        <p:nvSpPr>
          <p:cNvPr id="7" name="标题 1"/>
          <p:cNvSpPr>
            <a:spLocks noGrp="1"/>
          </p:cNvSpPr>
          <p:nvPr>
            <p:ph type="ctrTitle" hasCustomPrompt="1"/>
          </p:nvPr>
        </p:nvSpPr>
        <p:spPr>
          <a:xfrm>
            <a:off x="6424612" y="2895270"/>
            <a:ext cx="5095876" cy="1621509"/>
          </a:xfrm>
        </p:spPr>
        <p:txBody>
          <a:bodyPr anchor="b">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8" name="文本占位符 62"/>
          <p:cNvSpPr>
            <a:spLocks noGrp="1"/>
          </p:cNvSpPr>
          <p:nvPr>
            <p:ph type="body" sz="quarter" idx="18" hasCustomPrompt="1"/>
          </p:nvPr>
        </p:nvSpPr>
        <p:spPr>
          <a:xfrm>
            <a:off x="6874192" y="3550506"/>
            <a:ext cx="5095876"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微信扫一扫关注我们</a:t>
            </a:r>
          </a:p>
        </p:txBody>
      </p:sp>
      <p:sp>
        <p:nvSpPr>
          <p:cNvPr id="9" name="文本占位符 13"/>
          <p:cNvSpPr>
            <a:spLocks noGrp="1"/>
          </p:cNvSpPr>
          <p:nvPr>
            <p:ph type="body" sz="quarter" idx="10" hasCustomPrompt="1"/>
          </p:nvPr>
        </p:nvSpPr>
        <p:spPr>
          <a:xfrm>
            <a:off x="6424613" y="4905235"/>
            <a:ext cx="5095876"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pic>
        <p:nvPicPr>
          <p:cNvPr id="4" name="图片 3" descr="09"/>
          <p:cNvPicPr>
            <a:picLocks noChangeAspect="1"/>
          </p:cNvPicPr>
          <p:nvPr userDrawn="1"/>
        </p:nvPicPr>
        <p:blipFill>
          <a:blip r:embed="rId3"/>
          <a:stretch>
            <a:fillRect/>
          </a:stretch>
        </p:blipFill>
        <p:spPr>
          <a:xfrm>
            <a:off x="3275330" y="4692650"/>
            <a:ext cx="1270000" cy="317500"/>
          </a:xfrm>
          <a:prstGeom prst="rect">
            <a:avLst/>
          </a:prstGeom>
        </p:spPr>
      </p:pic>
      <p:pic>
        <p:nvPicPr>
          <p:cNvPr id="6" name="图片 5" descr="七月在线实验室 二维码大"/>
          <p:cNvPicPr>
            <a:picLocks noChangeAspect="1"/>
          </p:cNvPicPr>
          <p:nvPr userDrawn="1"/>
        </p:nvPicPr>
        <p:blipFill>
          <a:blip r:embed="rId4"/>
          <a:stretch>
            <a:fillRect/>
          </a:stretch>
        </p:blipFill>
        <p:spPr>
          <a:xfrm>
            <a:off x="5393055" y="1477010"/>
            <a:ext cx="1833880" cy="1833880"/>
          </a:xfrm>
          <a:prstGeom prst="rect">
            <a:avLst/>
          </a:prstGeom>
        </p:spPr>
      </p:pic>
      <p:sp>
        <p:nvSpPr>
          <p:cNvPr id="11" name="文本占位符 62"/>
          <p:cNvSpPr>
            <a:spLocks noGrp="1"/>
          </p:cNvSpPr>
          <p:nvPr>
            <p:ph type="body" sz="quarter" idx="13" hasCustomPrompt="1"/>
          </p:nvPr>
        </p:nvSpPr>
        <p:spPr>
          <a:xfrm>
            <a:off x="6551612" y="5328506"/>
            <a:ext cx="5095876"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10"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1" name="直接连接符 10"/>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pic>
        <p:nvPicPr>
          <p:cNvPr id="2" name="图片 1" descr="logo0"/>
          <p:cNvPicPr>
            <a:picLocks noChangeAspect="1"/>
          </p:cNvPicPr>
          <p:nvPr userDrawn="1"/>
        </p:nvPicPr>
        <p:blipFill>
          <a:blip r:embed="rId8"/>
          <a:stretch>
            <a:fillRect/>
          </a:stretch>
        </p:blipFill>
        <p:spPr>
          <a:xfrm>
            <a:off x="669925" y="6240780"/>
            <a:ext cx="762000" cy="207010"/>
          </a:xfrm>
          <a:prstGeom prst="rect">
            <a:avLst/>
          </a:prstGeom>
        </p:spPr>
      </p:pic>
      <p:sp>
        <p:nvSpPr>
          <p:cNvPr id="4" name="文本框 3"/>
          <p:cNvSpPr txBox="1"/>
          <p:nvPr userDrawn="1"/>
        </p:nvSpPr>
        <p:spPr>
          <a:xfrm>
            <a:off x="4848225" y="6222365"/>
            <a:ext cx="2395220" cy="245110"/>
          </a:xfrm>
          <a:prstGeom prst="rect">
            <a:avLst/>
          </a:prstGeom>
          <a:noFill/>
        </p:spPr>
        <p:txBody>
          <a:bodyPr wrap="square" rtlCol="0">
            <a:spAutoFit/>
          </a:bodyPr>
          <a:lstStyle/>
          <a:p>
            <a:pPr algn="ctr"/>
            <a:r>
              <a:rPr lang="zh-CN" altLang="en-US" sz="1000">
                <a:solidFill>
                  <a:schemeClr val="tx2"/>
                </a:solidFill>
                <a:latin typeface="HelveticaNeueLT Std Thin" panose="020B0403020202020204" charset="0"/>
                <a:cs typeface="HelveticaNeueLT Std Thin" panose="020B0403020202020204" charset="0"/>
              </a:rPr>
              <a:t>julyedu.com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iki.ros.org/kinetic/Installation/Ubuntu"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8.png"/><Relationship Id="rId1" Type="http://schemas.openxmlformats.org/officeDocument/2006/relationships/tags" Target="../tags/tag2.xml"/><Relationship Id="rId2"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hub.docker.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yq.aliyun.com/articles/110806?spm=5176.8351553.0.0.53b11991Bpafu4"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jetbrains.com/clion/" TargetMode="External"/><Relationship Id="rId3" Type="http://schemas.openxmlformats.org/officeDocument/2006/relationships/hyperlink" Target="http://wiki.ros.org/ROS/Tutorial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Z70_3wMFO24" TargetMode="External"/><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en-US" altLang="zh-CN" dirty="0"/>
              <a:t>北京七月在线科技有限公司</a:t>
            </a:r>
          </a:p>
        </p:txBody>
      </p:sp>
      <p:sp>
        <p:nvSpPr>
          <p:cNvPr id="4" name="标题 3"/>
          <p:cNvSpPr>
            <a:spLocks noGrp="1"/>
          </p:cNvSpPr>
          <p:nvPr>
            <p:ph type="ctrTitle"/>
          </p:nvPr>
        </p:nvSpPr>
        <p:spPr/>
        <p:txBody>
          <a:bodyPr>
            <a:normAutofit/>
          </a:bodyPr>
          <a:lstStyle/>
          <a:p>
            <a:r>
              <a:rPr lang="en-US" altLang="zh-CN" sz="2800" dirty="0" smtClean="0"/>
              <a:t>ROS</a:t>
            </a:r>
            <a:r>
              <a:rPr lang="zh-CN" altLang="en-US" sz="2800" dirty="0" smtClean="0"/>
              <a:t>概述</a:t>
            </a:r>
            <a:endParaRPr lang="zh-CN" altLang="en-US" sz="2800" dirty="0"/>
          </a:p>
        </p:txBody>
      </p:sp>
      <p:sp>
        <p:nvSpPr>
          <p:cNvPr id="6" name="文本占位符 5"/>
          <p:cNvSpPr>
            <a:spLocks noGrp="1"/>
          </p:cNvSpPr>
          <p:nvPr>
            <p:ph type="body" sz="quarter" idx="11"/>
          </p:nvPr>
        </p:nvSpPr>
        <p:spPr/>
        <p:txBody>
          <a:bodyPr/>
          <a:lstStyle/>
          <a:p>
            <a:r>
              <a:rPr lang="en-US" altLang="zh-CN" dirty="0"/>
              <a:t>https://</a:t>
            </a:r>
            <a:r>
              <a:rPr lang="en-US" altLang="zh-CN" dirty="0" err="1"/>
              <a:t>www.julyedu.com</a:t>
            </a:r>
            <a:r>
              <a:rPr lang="en-US" altLang="zh-CN" dirty="0"/>
              <a:t>/</a:t>
            </a:r>
          </a:p>
        </p:txBody>
      </p:sp>
      <p:sp>
        <p:nvSpPr>
          <p:cNvPr id="7" name="文本占位符 6"/>
          <p:cNvSpPr>
            <a:spLocks noGrp="1"/>
          </p:cNvSpPr>
          <p:nvPr>
            <p:ph type="body" sz="quarter" idx="12"/>
          </p:nvPr>
        </p:nvSpPr>
        <p:spPr/>
        <p:txBody>
          <a:bodyPr/>
          <a:lstStyle/>
          <a:p>
            <a:r>
              <a:rPr lang="zh-CN" altLang="en-US" dirty="0" smtClean="0"/>
              <a:t>张老师  无</a:t>
            </a:r>
            <a:r>
              <a:rPr lang="zh-CN" altLang="en-US" dirty="0"/>
              <a:t>人驾驶高级算法工程师</a:t>
            </a:r>
            <a:endParaRPr lang="en-US" altLang="zh-CN" dirty="0"/>
          </a:p>
        </p:txBody>
      </p:sp>
      <p:grpSp>
        <p:nvGrpSpPr>
          <p:cNvPr id="19" name="组合 18"/>
          <p:cNvGrpSpPr/>
          <p:nvPr/>
        </p:nvGrpSpPr>
        <p:grpSpPr>
          <a:xfrm>
            <a:off x="6213476" y="1092232"/>
            <a:ext cx="2955924" cy="1138221"/>
            <a:chOff x="2383834" y="4961879"/>
            <a:chExt cx="2518367" cy="969735"/>
          </a:xfrm>
        </p:grpSpPr>
        <p:grpSp>
          <p:nvGrpSpPr>
            <p:cNvPr id="20" name="组合 19"/>
            <p:cNvGrpSpPr/>
            <p:nvPr/>
          </p:nvGrpSpPr>
          <p:grpSpPr>
            <a:xfrm>
              <a:off x="2396533" y="4961879"/>
              <a:ext cx="2505668" cy="969735"/>
              <a:chOff x="5139956" y="1908357"/>
              <a:chExt cx="3957318" cy="1423337"/>
            </a:xfrm>
          </p:grpSpPr>
          <p:grpSp>
            <p:nvGrpSpPr>
              <p:cNvPr id="23" name="组合 22"/>
              <p:cNvGrpSpPr/>
              <p:nvPr/>
            </p:nvGrpSpPr>
            <p:grpSpPr>
              <a:xfrm>
                <a:off x="5139956" y="2066117"/>
                <a:ext cx="3957318" cy="1265577"/>
                <a:chOff x="1" y="2662635"/>
                <a:chExt cx="3766541" cy="1473715"/>
              </a:xfrm>
            </p:grpSpPr>
            <p:sp>
              <p:nvSpPr>
                <p:cNvPr id="25" name="文本框 24"/>
                <p:cNvSpPr txBox="1"/>
                <p:nvPr/>
              </p:nvSpPr>
              <p:spPr>
                <a:xfrm>
                  <a:off x="1" y="3229398"/>
                  <a:ext cx="3766541" cy="906952"/>
                </a:xfrm>
                <a:prstGeom prst="rect">
                  <a:avLst/>
                </a:prstGeom>
                <a:noFill/>
              </p:spPr>
              <p:txBody>
                <a:bodyPr wrap="none" rtlCol="0">
                  <a:prstTxWarp prst="textPlain">
                    <a:avLst/>
                  </a:prstTxWarp>
                  <a:spAutoFit/>
                </a:bodyPr>
                <a:lstStyle/>
                <a:p>
                  <a:pPr algn="l"/>
                  <a:r>
                    <a:rPr lang="en-US" altLang="zh-CN" sz="16600" b="1" dirty="0">
                      <a:solidFill>
                        <a:srgbClr val="FCB53C"/>
                      </a:solidFill>
                      <a:latin typeface="+mn-lt"/>
                    </a:rPr>
                    <a:t>JULYED</a:t>
                  </a:r>
                </a:p>
              </p:txBody>
            </p:sp>
            <p:sp>
              <p:nvSpPr>
                <p:cNvPr id="26" name="矩形 25"/>
                <p:cNvSpPr/>
                <p:nvPr/>
              </p:nvSpPr>
              <p:spPr>
                <a:xfrm>
                  <a:off x="1" y="2662635"/>
                  <a:ext cx="1841176" cy="321360"/>
                </a:xfrm>
                <a:prstGeom prst="rect">
                  <a:avLst/>
                </a:prstGeom>
                <a:noFill/>
              </p:spPr>
              <p:txBody>
                <a:bodyPr wrap="none" numCol="1" rtlCol="0">
                  <a:prstTxWarp prst="textPlain">
                    <a:avLst/>
                  </a:prstTxWarp>
                  <a:spAutoFit/>
                </a:bodyPr>
                <a:lstStyle/>
                <a:p>
                  <a:pPr lvl="0"/>
                  <a:r>
                    <a:rPr lang="en-US" altLang="zh-CN" sz="16600" noProof="0" dirty="0">
                      <a:solidFill>
                        <a:schemeClr val="bg1"/>
                      </a:solidFill>
                      <a:latin typeface="+mn-lt"/>
                    </a:rPr>
                    <a:t>BUSINESS</a:t>
                  </a:r>
                </a:p>
              </p:txBody>
            </p:sp>
          </p:grpSp>
          <p:sp>
            <p:nvSpPr>
              <p:cNvPr id="24" name="文本框 23"/>
              <p:cNvSpPr txBox="1"/>
              <p:nvPr/>
            </p:nvSpPr>
            <p:spPr>
              <a:xfrm>
                <a:off x="7457736" y="1908357"/>
                <a:ext cx="1519191" cy="521934"/>
              </a:xfrm>
              <a:prstGeom prst="rect">
                <a:avLst/>
              </a:prstGeom>
              <a:noFill/>
            </p:spPr>
            <p:txBody>
              <a:bodyPr wrap="none" rtlCol="0">
                <a:prstTxWarp prst="textPlain">
                  <a:avLst/>
                </a:prstTxWarp>
                <a:spAutoFit/>
              </a:bodyPr>
              <a:lstStyle/>
              <a:p>
                <a:r>
                  <a:rPr lang="en-US" altLang="zh-CN" sz="9600" dirty="0">
                    <a:solidFill>
                      <a:schemeClr val="bg1"/>
                    </a:solidFill>
                    <a:latin typeface="Impact" panose="020B0806030902050204" pitchFamily="34" charset="0"/>
                  </a:rPr>
                  <a:t>2019</a:t>
                </a:r>
                <a:endParaRPr lang="zh-CN" altLang="en-US" sz="9600" dirty="0">
                  <a:solidFill>
                    <a:schemeClr val="bg1"/>
                  </a:solidFill>
                  <a:latin typeface="Impact" panose="020B0806030902050204" pitchFamily="34" charset="0"/>
                </a:endParaRPr>
              </a:p>
            </p:txBody>
          </p:sp>
        </p:grpSp>
        <p:cxnSp>
          <p:nvCxnSpPr>
            <p:cNvPr id="21" name="直接连接符 20"/>
            <p:cNvCxnSpPr/>
            <p:nvPr/>
          </p:nvCxnSpPr>
          <p:spPr>
            <a:xfrm>
              <a:off x="2383834" y="4961879"/>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83834" y="5317480"/>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10</a:t>
            </a:fld>
            <a:endParaRPr lang="zh-CN" altLang="en-US"/>
          </a:p>
        </p:txBody>
      </p:sp>
      <p:sp>
        <p:nvSpPr>
          <p:cNvPr id="3" name="标题 2"/>
          <p:cNvSpPr>
            <a:spLocks noGrp="1"/>
          </p:cNvSpPr>
          <p:nvPr>
            <p:ph type="title"/>
          </p:nvPr>
        </p:nvSpPr>
        <p:spPr/>
        <p:txBody>
          <a:bodyPr/>
          <a:lstStyle/>
          <a:p>
            <a:r>
              <a:rPr kumimoji="1" lang="en-US" altLang="zh-CN" dirty="0" smtClean="0"/>
              <a:t>ROS</a:t>
            </a:r>
            <a:endParaRPr kumimoji="1" lang="zh-CN" altLang="en-US" dirty="0"/>
          </a:p>
        </p:txBody>
      </p:sp>
      <p:pic>
        <p:nvPicPr>
          <p:cNvPr id="5" name="Picture 4"/>
          <p:cNvPicPr>
            <a:picLocks noChangeAspect="1" noChangeArrowheads="1"/>
          </p:cNvPicPr>
          <p:nvPr/>
        </p:nvPicPr>
        <p:blipFill>
          <a:blip r:embed="rId3" cstate="print"/>
          <a:srcRect/>
          <a:stretch>
            <a:fillRect/>
          </a:stretch>
        </p:blipFill>
        <p:spPr bwMode="auto">
          <a:xfrm>
            <a:off x="669924" y="1421606"/>
            <a:ext cx="6119813" cy="4425950"/>
          </a:xfrm>
          <a:prstGeom prst="rect">
            <a:avLst/>
          </a:prstGeom>
          <a:noFill/>
          <a:ln w="9525">
            <a:noFill/>
            <a:miter lim="800000"/>
            <a:headEnd/>
            <a:tailEnd/>
          </a:ln>
        </p:spPr>
      </p:pic>
      <p:pic>
        <p:nvPicPr>
          <p:cNvPr id="3074" name="Picture 2" descr="https://p-blog.csdn.net/images/p_blog_csdn_net/xylary/S7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472" y="1912672"/>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524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11</a:t>
            </a:fld>
            <a:endParaRPr lang="zh-CN" altLang="en-US"/>
          </a:p>
        </p:txBody>
      </p:sp>
      <p:sp>
        <p:nvSpPr>
          <p:cNvPr id="3" name="标题 2"/>
          <p:cNvSpPr>
            <a:spLocks noGrp="1"/>
          </p:cNvSpPr>
          <p:nvPr>
            <p:ph type="title"/>
          </p:nvPr>
        </p:nvSpPr>
        <p:spPr/>
        <p:txBody>
          <a:bodyPr/>
          <a:lstStyle/>
          <a:p>
            <a:r>
              <a:rPr kumimoji="1" lang="en-US" altLang="zh-CN" dirty="0" smtClean="0"/>
              <a:t>Catkin</a:t>
            </a:r>
            <a:endParaRPr kumimoji="1" lang="zh-CN" altLang="en-US" dirty="0"/>
          </a:p>
        </p:txBody>
      </p:sp>
      <p:sp>
        <p:nvSpPr>
          <p:cNvPr id="4" name="内容占位符 3"/>
          <p:cNvSpPr>
            <a:spLocks noGrp="1"/>
          </p:cNvSpPr>
          <p:nvPr>
            <p:ph sz="quarter" idx="13"/>
          </p:nvPr>
        </p:nvSpPr>
        <p:spPr>
          <a:xfrm>
            <a:off x="669923" y="1157842"/>
            <a:ext cx="10850563" cy="5006975"/>
          </a:xfrm>
        </p:spPr>
        <p:txBody>
          <a:bodyPr/>
          <a:lstStyle/>
          <a:p>
            <a:endParaRPr lang="en-US" altLang="zh-CN" dirty="0" smtClean="0"/>
          </a:p>
          <a:p>
            <a:r>
              <a:rPr lang="en-US" altLang="zh-CN" dirty="0" smtClean="0"/>
              <a:t>ROS</a:t>
            </a:r>
            <a:r>
              <a:rPr lang="zh-CN" altLang="en-US" dirty="0" smtClean="0"/>
              <a:t>的编译系统</a:t>
            </a:r>
            <a:endParaRPr lang="en-US" altLang="zh-CN" dirty="0" smtClean="0"/>
          </a:p>
          <a:p>
            <a:r>
              <a:rPr lang="en-US" altLang="zh-CN" dirty="0" smtClean="0"/>
              <a:t>ROS</a:t>
            </a:r>
            <a:r>
              <a:rPr lang="zh-CN" altLang="en-US" dirty="0"/>
              <a:t>对</a:t>
            </a:r>
            <a:r>
              <a:rPr lang="en-US" altLang="zh-CN" dirty="0" err="1"/>
              <a:t>CMake</a:t>
            </a:r>
            <a:r>
              <a:rPr lang="zh-CN" altLang="en-US" dirty="0"/>
              <a:t>进行了</a:t>
            </a:r>
            <a:r>
              <a:rPr lang="zh-CN" altLang="en-US" dirty="0" smtClean="0"/>
              <a:t>扩展</a:t>
            </a:r>
            <a:endParaRPr lang="en-US" altLang="zh-CN" dirty="0"/>
          </a:p>
          <a:p>
            <a:r>
              <a:rPr lang="zh-CN" altLang="en-US" dirty="0" smtClean="0"/>
              <a:t>适合</a:t>
            </a:r>
            <a:r>
              <a:rPr lang="en-US" altLang="zh-CN" dirty="0" smtClean="0"/>
              <a:t>ROS</a:t>
            </a:r>
            <a:r>
              <a:rPr lang="zh-CN" altLang="en-US" dirty="0" smtClean="0"/>
              <a:t>进行大型项目，多包，多节点的场景下进行批量编译</a:t>
            </a:r>
            <a:endParaRPr lang="en-US" altLang="zh-CN" dirty="0"/>
          </a:p>
          <a:p>
            <a:endParaRPr kumimoji="1" lang="zh-CN" altLang="en-US" dirty="0"/>
          </a:p>
        </p:txBody>
      </p:sp>
      <p:pic>
        <p:nvPicPr>
          <p:cNvPr id="5" name="图片 4"/>
          <p:cNvPicPr>
            <a:picLocks noChangeAspect="1"/>
          </p:cNvPicPr>
          <p:nvPr/>
        </p:nvPicPr>
        <p:blipFill>
          <a:blip r:embed="rId3"/>
          <a:stretch>
            <a:fillRect/>
          </a:stretch>
        </p:blipFill>
        <p:spPr>
          <a:xfrm>
            <a:off x="669923" y="2597049"/>
            <a:ext cx="5430236" cy="3567768"/>
          </a:xfrm>
          <a:prstGeom prst="rect">
            <a:avLst/>
          </a:prstGeom>
        </p:spPr>
      </p:pic>
      <p:sp>
        <p:nvSpPr>
          <p:cNvPr id="6" name="矩形 5"/>
          <p:cNvSpPr/>
          <p:nvPr/>
        </p:nvSpPr>
        <p:spPr>
          <a:xfrm>
            <a:off x="6671095" y="2729524"/>
            <a:ext cx="4646762" cy="931805"/>
          </a:xfrm>
          <a:prstGeom prst="rect">
            <a:avLst/>
          </a:prstGeom>
        </p:spPr>
        <p:txBody>
          <a:bodyPr wrap="square">
            <a:spAutoFit/>
          </a:bodyPr>
          <a:lstStyle/>
          <a:p>
            <a:pPr>
              <a:buFont typeface="Arial" charset="0"/>
              <a:buChar char="•"/>
            </a:pPr>
            <a:r>
              <a:rPr lang="zh-CN" altLang="en-US" dirty="0">
                <a:solidFill>
                  <a:srgbClr val="333333"/>
                </a:solidFill>
                <a:latin typeface="Microsoft YaHei" charset="-122"/>
              </a:rPr>
              <a:t>操作更加简单</a:t>
            </a:r>
          </a:p>
          <a:p>
            <a:pPr>
              <a:buFont typeface="Arial" charset="0"/>
              <a:buChar char="•"/>
            </a:pPr>
            <a:r>
              <a:rPr lang="zh-CN" altLang="en-US" dirty="0">
                <a:solidFill>
                  <a:srgbClr val="333333"/>
                </a:solidFill>
                <a:latin typeface="Microsoft YaHei" charset="-122"/>
              </a:rPr>
              <a:t>一次配置，多次使用</a:t>
            </a:r>
          </a:p>
          <a:p>
            <a:pPr>
              <a:buFont typeface="Arial" charset="0"/>
              <a:buChar char="•"/>
            </a:pPr>
            <a:r>
              <a:rPr lang="zh-CN" altLang="en-US" dirty="0">
                <a:solidFill>
                  <a:srgbClr val="333333"/>
                </a:solidFill>
                <a:latin typeface="Microsoft YaHei" charset="-122"/>
              </a:rPr>
              <a:t>跨依赖项目编译</a:t>
            </a:r>
            <a:endParaRPr lang="zh-CN" altLang="en-US" b="0" i="0" dirty="0">
              <a:solidFill>
                <a:srgbClr val="333333"/>
              </a:solidFill>
              <a:effectLst/>
              <a:latin typeface="Microsoft YaHei" charset="-122"/>
            </a:endParaRPr>
          </a:p>
        </p:txBody>
      </p:sp>
    </p:spTree>
    <p:extLst>
      <p:ext uri="{BB962C8B-B14F-4D97-AF65-F5344CB8AC3E}">
        <p14:creationId xmlns:p14="http://schemas.microsoft.com/office/powerpoint/2010/main" val="182226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12</a:t>
            </a:fld>
            <a:endParaRPr lang="zh-CN" altLang="en-US"/>
          </a:p>
        </p:txBody>
      </p:sp>
      <p:sp>
        <p:nvSpPr>
          <p:cNvPr id="3" name="标题 2"/>
          <p:cNvSpPr>
            <a:spLocks noGrp="1"/>
          </p:cNvSpPr>
          <p:nvPr>
            <p:ph type="title"/>
          </p:nvPr>
        </p:nvSpPr>
        <p:spPr/>
        <p:txBody>
          <a:bodyPr/>
          <a:lstStyle/>
          <a:p>
            <a:r>
              <a:rPr kumimoji="1" lang="en-US" altLang="zh-CN" dirty="0" smtClean="0"/>
              <a:t>Packages &amp; Catkin Workspaces</a:t>
            </a:r>
            <a:endParaRPr kumimoji="1" lang="zh-CN" altLang="en-US" dirty="0"/>
          </a:p>
        </p:txBody>
      </p:sp>
      <p:sp>
        <p:nvSpPr>
          <p:cNvPr id="4" name="内容占位符 3"/>
          <p:cNvSpPr>
            <a:spLocks noGrp="1"/>
          </p:cNvSpPr>
          <p:nvPr>
            <p:ph sz="quarter" idx="13"/>
          </p:nvPr>
        </p:nvSpPr>
        <p:spPr>
          <a:xfrm>
            <a:off x="669925" y="1130299"/>
            <a:ext cx="10850563" cy="1906199"/>
          </a:xfrm>
        </p:spPr>
        <p:txBody>
          <a:bodyPr>
            <a:normAutofit fontScale="62500" lnSpcReduction="20000"/>
          </a:bodyPr>
          <a:lstStyle/>
          <a:p>
            <a:r>
              <a:rPr kumimoji="1" lang="en-US" altLang="zh-CN" dirty="0" smtClean="0"/>
              <a:t>Packages</a:t>
            </a:r>
            <a:br>
              <a:rPr kumimoji="1" lang="en-US" altLang="zh-CN" dirty="0" smtClean="0"/>
            </a:br>
            <a:r>
              <a:rPr kumimoji="1" lang="en-US" altLang="zh-CN" dirty="0" smtClean="0"/>
              <a:t/>
            </a:r>
            <a:br>
              <a:rPr kumimoji="1" lang="en-US" altLang="zh-CN" dirty="0" smtClean="0"/>
            </a:br>
            <a:r>
              <a:rPr lang="en-US" altLang="zh-CN" dirty="0" smtClean="0"/>
              <a:t>Package</a:t>
            </a:r>
            <a:r>
              <a:rPr lang="zh-CN" altLang="en-US" dirty="0"/>
              <a:t>是</a:t>
            </a:r>
            <a:r>
              <a:rPr lang="en-US" altLang="zh-CN" dirty="0"/>
              <a:t>ROS</a:t>
            </a:r>
            <a:r>
              <a:rPr lang="zh-CN" altLang="en-US" dirty="0"/>
              <a:t>系统中最底层最基本的组织，</a:t>
            </a:r>
            <a:r>
              <a:rPr lang="zh-CN" altLang="en-US" dirty="0" smtClean="0"/>
              <a:t>里面存放</a:t>
            </a:r>
            <a:r>
              <a:rPr lang="zh-CN" altLang="en-US" dirty="0"/>
              <a:t>各种文件</a:t>
            </a:r>
            <a:r>
              <a:rPr lang="en-US" altLang="zh-CN" dirty="0"/>
              <a:t>:</a:t>
            </a:r>
            <a:r>
              <a:rPr lang="zh-CN" altLang="en-US" dirty="0"/>
              <a:t>库、工具、可执行文件等</a:t>
            </a:r>
            <a:r>
              <a:rPr lang="en-US" altLang="zh-CN" dirty="0" smtClean="0"/>
              <a:t>.</a:t>
            </a:r>
          </a:p>
          <a:p>
            <a:endParaRPr kumimoji="1" lang="en-US" altLang="zh-CN" dirty="0"/>
          </a:p>
          <a:p>
            <a:pPr fontAlgn="base"/>
            <a:r>
              <a:rPr lang="en-US" altLang="zh-CN" b="1" dirty="0">
                <a:solidFill>
                  <a:srgbClr val="2E3D49"/>
                </a:solidFill>
                <a:latin typeface="Open Sans" charset="0"/>
              </a:rPr>
              <a:t>Catkin </a:t>
            </a:r>
            <a:r>
              <a:rPr lang="en-US" altLang="zh-CN" b="1" dirty="0" smtClean="0">
                <a:solidFill>
                  <a:srgbClr val="2E3D49"/>
                </a:solidFill>
                <a:latin typeface="Open Sans" charset="0"/>
              </a:rPr>
              <a:t>workspaces</a:t>
            </a:r>
          </a:p>
          <a:p>
            <a:pPr fontAlgn="base"/>
            <a:r>
              <a:rPr kumimoji="1" lang="en-US" altLang="zh-CN" dirty="0" smtClean="0"/>
              <a:t/>
            </a:r>
            <a:br>
              <a:rPr kumimoji="1" lang="en-US" altLang="zh-CN" dirty="0" smtClean="0"/>
            </a:br>
            <a:r>
              <a:rPr kumimoji="1" lang="zh-CN" altLang="en-US" dirty="0" smtClean="0"/>
              <a:t>包的顶层工作目录，一个</a:t>
            </a:r>
            <a:r>
              <a:rPr kumimoji="1" lang="en-US" altLang="zh-CN" dirty="0" smtClean="0"/>
              <a:t>catkin</a:t>
            </a:r>
            <a:r>
              <a:rPr kumimoji="1" lang="zh-CN" altLang="en-US" dirty="0" smtClean="0"/>
              <a:t> </a:t>
            </a:r>
            <a:r>
              <a:rPr kumimoji="1" lang="en-US" altLang="zh-CN" dirty="0" smtClean="0"/>
              <a:t>workspace</a:t>
            </a:r>
            <a:r>
              <a:rPr kumimoji="1" lang="zh-CN" altLang="en-US" dirty="0" smtClean="0"/>
              <a:t> 包含一个工程下面多个</a:t>
            </a:r>
            <a:r>
              <a:rPr kumimoji="1" lang="en-US" altLang="zh-CN" dirty="0" err="1" smtClean="0"/>
              <a:t>ros</a:t>
            </a:r>
            <a:r>
              <a:rPr kumimoji="1" lang="zh-CN" altLang="en-US" dirty="0" smtClean="0"/>
              <a:t> </a:t>
            </a:r>
            <a:r>
              <a:rPr kumimoji="1" lang="en-US" altLang="zh-CN" dirty="0" smtClean="0"/>
              <a:t>package</a:t>
            </a:r>
            <a:br>
              <a:rPr kumimoji="1" lang="en-US" altLang="zh-CN" dirty="0" smtClean="0"/>
            </a:br>
            <a:r>
              <a:rPr kumimoji="1" lang="en-US" altLang="zh-CN" dirty="0" smtClean="0"/>
              <a:t/>
            </a:r>
            <a:br>
              <a:rPr kumimoji="1" lang="en-US" altLang="zh-CN" dirty="0" smtClean="0"/>
            </a:br>
            <a:r>
              <a:rPr kumimoji="1" lang="en-US" altLang="zh-CN" dirty="0" smtClean="0"/>
              <a:t/>
            </a:r>
            <a:br>
              <a:rPr kumimoji="1" lang="en-US" altLang="zh-CN" dirty="0" smtClean="0"/>
            </a:br>
            <a:r>
              <a:rPr kumimoji="1" lang="en-US" altLang="zh-CN" dirty="0" smtClean="0"/>
              <a:t/>
            </a:r>
            <a:br>
              <a:rPr kumimoji="1" lang="en-US" altLang="zh-CN" dirty="0" smtClean="0"/>
            </a:br>
            <a:endParaRPr lang="en-US" altLang="zh-CN" b="1" dirty="0">
              <a:solidFill>
                <a:srgbClr val="2E3D49"/>
              </a:solidFill>
              <a:latin typeface="Open Sans" charset="0"/>
            </a:endParaRPr>
          </a:p>
        </p:txBody>
      </p:sp>
      <p:pic>
        <p:nvPicPr>
          <p:cNvPr id="5" name="图片 4"/>
          <p:cNvPicPr>
            <a:picLocks noChangeAspect="1"/>
          </p:cNvPicPr>
          <p:nvPr/>
        </p:nvPicPr>
        <p:blipFill>
          <a:blip r:embed="rId3"/>
          <a:stretch>
            <a:fillRect/>
          </a:stretch>
        </p:blipFill>
        <p:spPr>
          <a:xfrm>
            <a:off x="669924" y="2546012"/>
            <a:ext cx="8229600" cy="3694451"/>
          </a:xfrm>
          <a:prstGeom prst="rect">
            <a:avLst/>
          </a:prstGeom>
        </p:spPr>
      </p:pic>
    </p:spTree>
    <p:extLst>
      <p:ext uri="{BB962C8B-B14F-4D97-AF65-F5344CB8AC3E}">
        <p14:creationId xmlns:p14="http://schemas.microsoft.com/office/powerpoint/2010/main" val="2029855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13</a:t>
            </a:fld>
            <a:endParaRPr lang="zh-CN" altLang="en-US"/>
          </a:p>
        </p:txBody>
      </p:sp>
      <p:sp>
        <p:nvSpPr>
          <p:cNvPr id="3" name="标题 2"/>
          <p:cNvSpPr>
            <a:spLocks noGrp="1"/>
          </p:cNvSpPr>
          <p:nvPr>
            <p:ph type="title"/>
          </p:nvPr>
        </p:nvSpPr>
        <p:spPr>
          <a:xfrm>
            <a:off x="669924" y="95129"/>
            <a:ext cx="10850563" cy="1028699"/>
          </a:xfrm>
        </p:spPr>
        <p:txBody>
          <a:bodyPr/>
          <a:lstStyle/>
          <a:p>
            <a:r>
              <a:rPr kumimoji="1" lang="en-US" altLang="zh-CN" dirty="0" err="1" smtClean="0"/>
              <a:t>Package.xml</a:t>
            </a:r>
            <a:endParaRPr kumimoji="1" lang="zh-CN" altLang="en-US" dirty="0"/>
          </a:p>
        </p:txBody>
      </p:sp>
      <p:sp>
        <p:nvSpPr>
          <p:cNvPr id="4" name="内容占位符 3"/>
          <p:cNvSpPr>
            <a:spLocks noGrp="1"/>
          </p:cNvSpPr>
          <p:nvPr>
            <p:ph sz="quarter" idx="13"/>
          </p:nvPr>
        </p:nvSpPr>
        <p:spPr>
          <a:xfrm>
            <a:off x="669924" y="1143475"/>
            <a:ext cx="4854574" cy="1078063"/>
          </a:xfrm>
        </p:spPr>
        <p:txBody>
          <a:bodyPr/>
          <a:lstStyle/>
          <a:p>
            <a:r>
              <a:rPr lang="zh-CN" altLang="en-US" dirty="0" smtClean="0"/>
              <a:t>每个</a:t>
            </a:r>
            <a:r>
              <a:rPr lang="zh-CN" altLang="en-US" dirty="0"/>
              <a:t>包的描述文件</a:t>
            </a:r>
            <a:r>
              <a:rPr lang="en-US" altLang="zh-CN" dirty="0"/>
              <a:t>,</a:t>
            </a:r>
            <a:r>
              <a:rPr lang="zh-CN" altLang="en-US" dirty="0"/>
              <a:t>都需要放置在包的根目录下</a:t>
            </a:r>
            <a:r>
              <a:rPr lang="en-US" altLang="zh-CN" dirty="0"/>
              <a:t>,</a:t>
            </a:r>
            <a:r>
              <a:rPr lang="zh-CN" altLang="en-US" dirty="0"/>
              <a:t>对包的名字</a:t>
            </a:r>
            <a:r>
              <a:rPr lang="en-US" altLang="zh-CN" dirty="0"/>
              <a:t>/</a:t>
            </a:r>
            <a:r>
              <a:rPr lang="zh-CN" altLang="en-US" dirty="0"/>
              <a:t>版本</a:t>
            </a:r>
            <a:r>
              <a:rPr lang="en-US" altLang="zh-CN" dirty="0"/>
              <a:t>/</a:t>
            </a:r>
            <a:r>
              <a:rPr lang="zh-CN" altLang="en-US" dirty="0"/>
              <a:t>作者</a:t>
            </a:r>
            <a:r>
              <a:rPr lang="en-US" altLang="zh-CN" dirty="0"/>
              <a:t>/</a:t>
            </a:r>
            <a:r>
              <a:rPr lang="zh-CN" altLang="en-US" dirty="0"/>
              <a:t>维护者</a:t>
            </a:r>
            <a:r>
              <a:rPr lang="en-US" altLang="zh-CN" dirty="0"/>
              <a:t>/</a:t>
            </a:r>
            <a:r>
              <a:rPr lang="zh-CN" altLang="en-US" dirty="0"/>
              <a:t>依赖关系进行</a:t>
            </a:r>
            <a:r>
              <a:rPr lang="zh-CN" altLang="en-US" dirty="0" smtClean="0"/>
              <a:t>说明</a:t>
            </a:r>
            <a:endParaRPr kumimoji="1" lang="zh-CN" altLang="en-US" dirty="0"/>
          </a:p>
        </p:txBody>
      </p:sp>
      <p:pic>
        <p:nvPicPr>
          <p:cNvPr id="5" name="图片 4"/>
          <p:cNvPicPr>
            <a:picLocks noChangeAspect="1"/>
          </p:cNvPicPr>
          <p:nvPr/>
        </p:nvPicPr>
        <p:blipFill>
          <a:blip r:embed="rId2"/>
          <a:stretch>
            <a:fillRect/>
          </a:stretch>
        </p:blipFill>
        <p:spPr>
          <a:xfrm>
            <a:off x="5869555" y="1617663"/>
            <a:ext cx="6172200" cy="4622800"/>
          </a:xfrm>
          <a:prstGeom prst="rect">
            <a:avLst/>
          </a:prstGeom>
        </p:spPr>
      </p:pic>
    </p:spTree>
    <p:extLst>
      <p:ext uri="{BB962C8B-B14F-4D97-AF65-F5344CB8AC3E}">
        <p14:creationId xmlns:p14="http://schemas.microsoft.com/office/powerpoint/2010/main" val="440072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14</a:t>
            </a:fld>
            <a:endParaRPr lang="zh-CN" altLang="en-US"/>
          </a:p>
        </p:txBody>
      </p:sp>
      <p:sp>
        <p:nvSpPr>
          <p:cNvPr id="3" name="标题 2"/>
          <p:cNvSpPr>
            <a:spLocks noGrp="1"/>
          </p:cNvSpPr>
          <p:nvPr>
            <p:ph type="title"/>
          </p:nvPr>
        </p:nvSpPr>
        <p:spPr/>
        <p:txBody>
          <a:bodyPr/>
          <a:lstStyle/>
          <a:p>
            <a:r>
              <a:rPr kumimoji="1" lang="en-US" altLang="zh-CN" dirty="0" err="1" smtClean="0"/>
              <a:t>CmakeList.txt</a:t>
            </a:r>
            <a:endParaRPr kumimoji="1" lang="zh-CN" altLang="en-US" dirty="0"/>
          </a:p>
        </p:txBody>
      </p:sp>
      <p:sp>
        <p:nvSpPr>
          <p:cNvPr id="4" name="内容占位符 3"/>
          <p:cNvSpPr>
            <a:spLocks noGrp="1"/>
          </p:cNvSpPr>
          <p:nvPr>
            <p:ph sz="quarter" idx="13"/>
          </p:nvPr>
        </p:nvSpPr>
        <p:spPr>
          <a:xfrm>
            <a:off x="669925" y="1354585"/>
            <a:ext cx="10850562" cy="4563135"/>
          </a:xfrm>
        </p:spPr>
        <p:txBody>
          <a:bodyPr>
            <a:normAutofit/>
          </a:bodyPr>
          <a:lstStyle/>
          <a:p>
            <a:r>
              <a:rPr kumimoji="1" lang="en-US" altLang="zh-CN" dirty="0" err="1" smtClean="0"/>
              <a:t>CmakeList.txt</a:t>
            </a:r>
            <a:r>
              <a:rPr kumimoji="1" lang="en-US" altLang="zh-CN" dirty="0" smtClean="0"/>
              <a:t/>
            </a:r>
            <a:br>
              <a:rPr kumimoji="1" lang="en-US" altLang="zh-CN" dirty="0" smtClean="0"/>
            </a:br>
            <a:r>
              <a:rPr kumimoji="1" lang="zh-CN" altLang="en-US" dirty="0" smtClean="0"/>
              <a:t>定义一个包的的编译指令</a:t>
            </a:r>
            <a:r>
              <a:rPr kumimoji="1" lang="en-US" altLang="zh-CN" dirty="0" smtClean="0"/>
              <a:t/>
            </a:r>
            <a:br>
              <a:rPr kumimoji="1" lang="en-US" altLang="zh-CN" dirty="0" smtClean="0"/>
            </a:br>
            <a:endParaRPr kumimoji="1" lang="en-US" altLang="zh-CN" dirty="0" smtClean="0"/>
          </a:p>
          <a:p>
            <a:r>
              <a:rPr lang="en-US" altLang="zh-CN" dirty="0" err="1" smtClean="0"/>
              <a:t>cmake</a:t>
            </a:r>
            <a:r>
              <a:rPr lang="en-US" altLang="zh-CN" dirty="0" smtClean="0"/>
              <a:t> </a:t>
            </a:r>
            <a:r>
              <a:rPr lang="zh-CN" altLang="en-US" dirty="0"/>
              <a:t>不会找</a:t>
            </a:r>
            <a:r>
              <a:rPr lang="en-US" altLang="zh-CN" dirty="0" err="1"/>
              <a:t>package.xml</a:t>
            </a:r>
            <a:r>
              <a:rPr lang="zh-CN" altLang="en-US" dirty="0" smtClean="0"/>
              <a:t>文件</a:t>
            </a:r>
            <a:r>
              <a:rPr lang="en-US" altLang="zh-CN" dirty="0" smtClean="0"/>
              <a:t>.  </a:t>
            </a:r>
            <a:r>
              <a:rPr lang="zh-CN" altLang="en-US" dirty="0"/>
              <a:t>依据</a:t>
            </a:r>
            <a:r>
              <a:rPr lang="en-US" altLang="zh-CN" dirty="0" err="1"/>
              <a:t>cmakelists.txt</a:t>
            </a:r>
            <a:r>
              <a:rPr lang="zh-CN" altLang="en-US" dirty="0"/>
              <a:t>文件编译需要清晰指出头文件和库文件的指向</a:t>
            </a:r>
            <a:r>
              <a:rPr lang="en-US" altLang="zh-CN" dirty="0"/>
              <a:t>.  </a:t>
            </a:r>
          </a:p>
          <a:p>
            <a:endParaRPr lang="en-US" altLang="zh-CN" dirty="0" smtClean="0"/>
          </a:p>
          <a:p>
            <a:r>
              <a:rPr lang="en-US" altLang="zh-CN" dirty="0" err="1" smtClean="0"/>
              <a:t>catkin_package</a:t>
            </a:r>
            <a:r>
              <a:rPr lang="en-US" altLang="zh-CN" dirty="0"/>
              <a:t>(</a:t>
            </a:r>
            <a:r>
              <a:rPr lang="en-US" altLang="zh-CN" dirty="0" smtClean="0"/>
              <a:t> </a:t>
            </a:r>
            <a:r>
              <a:rPr lang="en-US" altLang="zh-CN" dirty="0"/>
              <a:t>CATKIN_DEPENDS </a:t>
            </a:r>
            <a:r>
              <a:rPr lang="en-US" altLang="zh-CN" dirty="0" err="1" smtClean="0"/>
              <a:t>roscpp</a:t>
            </a:r>
            <a:r>
              <a:rPr lang="en-US" altLang="zh-CN" dirty="0" smtClean="0"/>
              <a:t>) </a:t>
            </a:r>
            <a:r>
              <a:rPr lang="zh-CN" altLang="en-US" dirty="0" smtClean="0"/>
              <a:t>声明依赖本包同时需要的其他</a:t>
            </a:r>
            <a:r>
              <a:rPr lang="en-US" altLang="zh-CN" dirty="0" err="1" smtClean="0"/>
              <a:t>ros</a:t>
            </a:r>
            <a:r>
              <a:rPr lang="zh-CN" altLang="en-US" dirty="0" smtClean="0"/>
              <a:t>包</a:t>
            </a:r>
            <a:r>
              <a:rPr lang="en-US" altLang="zh-CN" dirty="0" smtClean="0"/>
              <a:t/>
            </a:r>
            <a:br>
              <a:rPr lang="en-US" altLang="zh-CN" dirty="0" smtClean="0"/>
            </a:br>
            <a:endParaRPr lang="en-US" altLang="zh-CN" dirty="0"/>
          </a:p>
          <a:p>
            <a:r>
              <a:rPr lang="en-US" altLang="zh-CN" dirty="0" err="1"/>
              <a:t>find_package</a:t>
            </a:r>
            <a:r>
              <a:rPr lang="en-US" altLang="zh-CN" dirty="0"/>
              <a:t>(catkin REQUIRED COMPONENTS </a:t>
            </a:r>
            <a:r>
              <a:rPr lang="en-US" altLang="zh-CN" dirty="0" smtClean="0"/>
              <a:t>...)</a:t>
            </a:r>
            <a:r>
              <a:rPr lang="zh-CN" altLang="en-US" dirty="0"/>
              <a:t>声明编译</a:t>
            </a:r>
            <a:r>
              <a:rPr lang="zh-CN" altLang="en-US" dirty="0" smtClean="0"/>
              <a:t>本包所需要的其他</a:t>
            </a:r>
            <a:r>
              <a:rPr lang="en-US" altLang="zh-CN" dirty="0" err="1" smtClean="0"/>
              <a:t>ros</a:t>
            </a:r>
            <a:r>
              <a:rPr lang="zh-CN" altLang="en-US" dirty="0" smtClean="0"/>
              <a:t>包</a:t>
            </a:r>
            <a:endParaRPr lang="en-US" altLang="zh-CN" dirty="0" smtClean="0"/>
          </a:p>
          <a:p>
            <a:endParaRPr lang="en-US" altLang="zh-CN" dirty="0"/>
          </a:p>
          <a:p>
            <a:r>
              <a:rPr lang="en-US" altLang="zh-CN" dirty="0" err="1"/>
              <a:t>add_executable</a:t>
            </a:r>
            <a:r>
              <a:rPr lang="en-US" altLang="zh-CN" dirty="0"/>
              <a:t> </a:t>
            </a:r>
            <a:r>
              <a:rPr lang="zh-CN" altLang="en-US" dirty="0" smtClean="0"/>
              <a:t> 声明编译本包生成的可执行文件</a:t>
            </a:r>
            <a:endParaRPr lang="en-US" altLang="zh-CN" dirty="0" smtClean="0"/>
          </a:p>
          <a:p>
            <a:endParaRPr lang="en-US" altLang="zh-CN" dirty="0"/>
          </a:p>
          <a:p>
            <a:r>
              <a:rPr lang="en-US" altLang="zh-CN" dirty="0" err="1"/>
              <a:t>target_link_libraries</a:t>
            </a:r>
            <a:r>
              <a:rPr lang="en-US" altLang="zh-CN" dirty="0"/>
              <a:t> </a:t>
            </a:r>
            <a:r>
              <a:rPr lang="zh-CN" altLang="en-US" dirty="0" smtClean="0"/>
              <a:t> 链接可执行文件和依赖库</a:t>
            </a:r>
            <a:r>
              <a:rPr lang="en-US" altLang="zh-CN" dirty="0" smtClean="0"/>
              <a:t/>
            </a:r>
            <a:br>
              <a:rPr lang="en-US" altLang="zh-CN" dirty="0" smtClean="0"/>
            </a:br>
            <a:endParaRPr kumimoji="1" lang="en-US" altLang="zh-CN" dirty="0"/>
          </a:p>
        </p:txBody>
      </p:sp>
    </p:spTree>
    <p:extLst>
      <p:ext uri="{BB962C8B-B14F-4D97-AF65-F5344CB8AC3E}">
        <p14:creationId xmlns:p14="http://schemas.microsoft.com/office/powerpoint/2010/main" val="1881002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15</a:t>
            </a:fld>
            <a:endParaRPr lang="zh-CN" altLang="en-US"/>
          </a:p>
        </p:txBody>
      </p:sp>
      <p:sp>
        <p:nvSpPr>
          <p:cNvPr id="3" name="标题 2"/>
          <p:cNvSpPr>
            <a:spLocks noGrp="1"/>
          </p:cNvSpPr>
          <p:nvPr>
            <p:ph type="title"/>
          </p:nvPr>
        </p:nvSpPr>
        <p:spPr/>
        <p:txBody>
          <a:bodyPr/>
          <a:lstStyle/>
          <a:p>
            <a:r>
              <a:rPr kumimoji="1" lang="en-US" altLang="zh-CN" dirty="0" smtClean="0"/>
              <a:t>ROS</a:t>
            </a:r>
            <a:r>
              <a:rPr kumimoji="1" lang="zh-CN" altLang="en-US" dirty="0" smtClean="0"/>
              <a:t> </a:t>
            </a:r>
            <a:r>
              <a:rPr kumimoji="1" lang="en-US" altLang="zh-CN" dirty="0" smtClean="0"/>
              <a:t>NODE</a:t>
            </a:r>
            <a:endParaRPr kumimoji="1" lang="zh-CN" altLang="en-US" dirty="0"/>
          </a:p>
        </p:txBody>
      </p:sp>
      <p:sp>
        <p:nvSpPr>
          <p:cNvPr id="4" name="内容占位符 3"/>
          <p:cNvSpPr>
            <a:spLocks noGrp="1"/>
          </p:cNvSpPr>
          <p:nvPr>
            <p:ph sz="quarter" idx="13"/>
          </p:nvPr>
        </p:nvSpPr>
        <p:spPr>
          <a:xfrm>
            <a:off x="669925" y="1130299"/>
            <a:ext cx="10850563" cy="1612901"/>
          </a:xfrm>
        </p:spPr>
        <p:txBody>
          <a:bodyPr/>
          <a:lstStyle/>
          <a:p>
            <a:r>
              <a:rPr lang="zh-CN" altLang="en-US" smtClean="0"/>
              <a:t>一</a:t>
            </a:r>
            <a:r>
              <a:rPr lang="zh-CN" altLang="en-US" dirty="0"/>
              <a:t>个</a:t>
            </a:r>
            <a:r>
              <a:rPr lang="zh-CN" altLang="en-US" dirty="0" smtClean="0"/>
              <a:t>节点是</a:t>
            </a:r>
            <a:r>
              <a:rPr lang="en-US" altLang="zh-CN" dirty="0"/>
              <a:t>ROS</a:t>
            </a:r>
            <a:r>
              <a:rPr lang="zh-CN" altLang="en-US" dirty="0"/>
              <a:t>程序包中的一个可执行</a:t>
            </a:r>
            <a:r>
              <a:rPr lang="zh-CN" altLang="en-US" dirty="0" smtClean="0"/>
              <a:t>文件</a:t>
            </a:r>
            <a:endParaRPr lang="zh-CN" altLang="en-US" dirty="0"/>
          </a:p>
          <a:p>
            <a:r>
              <a:rPr lang="en-US" altLang="zh-CN" dirty="0" smtClean="0"/>
              <a:t>ROS</a:t>
            </a:r>
            <a:r>
              <a:rPr lang="zh-CN" altLang="en-US" dirty="0"/>
              <a:t>节点可以使用</a:t>
            </a:r>
            <a:r>
              <a:rPr lang="en-US" altLang="zh-CN" dirty="0"/>
              <a:t>ROS</a:t>
            </a:r>
            <a:r>
              <a:rPr lang="zh-CN" altLang="en-US" dirty="0"/>
              <a:t>客户库与其他节点</a:t>
            </a:r>
            <a:r>
              <a:rPr lang="zh-CN" altLang="en-US" dirty="0" smtClean="0"/>
              <a:t>通信</a:t>
            </a:r>
            <a:endParaRPr lang="en-US" altLang="zh-CN" dirty="0" smtClean="0"/>
          </a:p>
          <a:p>
            <a:r>
              <a:rPr lang="zh-CN" altLang="en-US" dirty="0" smtClean="0"/>
              <a:t>节点</a:t>
            </a:r>
            <a:r>
              <a:rPr lang="zh-CN" altLang="en-US" dirty="0"/>
              <a:t>可以发布或者接受一个话题。</a:t>
            </a:r>
          </a:p>
          <a:p>
            <a:r>
              <a:rPr lang="zh-CN" altLang="en-US" dirty="0" smtClean="0"/>
              <a:t>节点</a:t>
            </a:r>
            <a:r>
              <a:rPr lang="zh-CN" altLang="en-US" dirty="0"/>
              <a:t>可以提供或使用某项服务</a:t>
            </a:r>
          </a:p>
          <a:p>
            <a:endParaRPr kumimoji="1" lang="zh-CN" altLang="en-US" dirty="0"/>
          </a:p>
        </p:txBody>
      </p:sp>
      <p:sp>
        <p:nvSpPr>
          <p:cNvPr id="5" name="内容占位符 3"/>
          <p:cNvSpPr txBox="1">
            <a:spLocks/>
          </p:cNvSpPr>
          <p:nvPr/>
        </p:nvSpPr>
        <p:spPr>
          <a:xfrm>
            <a:off x="669924" y="3249522"/>
            <a:ext cx="10850563" cy="1612901"/>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常用命令</a:t>
            </a:r>
            <a:endParaRPr lang="en-US" altLang="zh-CN" dirty="0"/>
          </a:p>
          <a:p>
            <a:r>
              <a:rPr lang="en-US" altLang="zh-CN" dirty="0" err="1"/>
              <a:t>r</a:t>
            </a:r>
            <a:r>
              <a:rPr lang="en-US" altLang="zh-CN" dirty="0" err="1" smtClean="0"/>
              <a:t>osnode</a:t>
            </a:r>
            <a:r>
              <a:rPr lang="zh-CN" altLang="en-US" dirty="0" smtClean="0"/>
              <a:t> </a:t>
            </a:r>
            <a:r>
              <a:rPr lang="en-US" altLang="zh-CN" dirty="0" smtClean="0"/>
              <a:t>list </a:t>
            </a:r>
            <a:r>
              <a:rPr lang="zh-CN" altLang="en-US" dirty="0" smtClean="0"/>
              <a:t>查看当前注册到</a:t>
            </a:r>
            <a:r>
              <a:rPr lang="en-US" altLang="zh-CN" dirty="0" err="1" smtClean="0"/>
              <a:t>ros</a:t>
            </a:r>
            <a:r>
              <a:rPr lang="zh-CN" altLang="en-US" dirty="0" smtClean="0"/>
              <a:t> </a:t>
            </a:r>
            <a:r>
              <a:rPr lang="en-US" altLang="zh-CN" dirty="0" smtClean="0"/>
              <a:t>master</a:t>
            </a:r>
            <a:r>
              <a:rPr lang="zh-CN" altLang="en-US" dirty="0" smtClean="0"/>
              <a:t> 的所有节点</a:t>
            </a:r>
            <a:endParaRPr lang="en-US" altLang="zh-CN" dirty="0"/>
          </a:p>
          <a:p>
            <a:r>
              <a:rPr lang="en-US" altLang="zh-CN" dirty="0" err="1" smtClean="0"/>
              <a:t>Rosnode</a:t>
            </a:r>
            <a:r>
              <a:rPr lang="zh-CN" altLang="en-US" dirty="0" smtClean="0"/>
              <a:t> </a:t>
            </a:r>
            <a:r>
              <a:rPr lang="en-US" altLang="zh-CN" dirty="0" smtClean="0"/>
              <a:t>info</a:t>
            </a:r>
            <a:r>
              <a:rPr lang="zh-CN" altLang="en-US" dirty="0" smtClean="0"/>
              <a:t> 查看某个节点的具体信息</a:t>
            </a:r>
          </a:p>
          <a:p>
            <a:endParaRPr kumimoji="1" lang="zh-CN" altLang="en-US" dirty="0"/>
          </a:p>
        </p:txBody>
      </p:sp>
    </p:spTree>
    <p:extLst>
      <p:ext uri="{BB962C8B-B14F-4D97-AF65-F5344CB8AC3E}">
        <p14:creationId xmlns:p14="http://schemas.microsoft.com/office/powerpoint/2010/main" val="888007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16</a:t>
            </a:fld>
            <a:endParaRPr lang="zh-CN" altLang="en-US"/>
          </a:p>
        </p:txBody>
      </p:sp>
      <p:sp>
        <p:nvSpPr>
          <p:cNvPr id="3" name="标题 2"/>
          <p:cNvSpPr>
            <a:spLocks noGrp="1"/>
          </p:cNvSpPr>
          <p:nvPr>
            <p:ph type="title"/>
          </p:nvPr>
        </p:nvSpPr>
        <p:spPr/>
        <p:txBody>
          <a:bodyPr/>
          <a:lstStyle/>
          <a:p>
            <a:r>
              <a:rPr kumimoji="1" lang="en-US" altLang="zh-CN" dirty="0" smtClean="0"/>
              <a:t>ROS</a:t>
            </a:r>
            <a:r>
              <a:rPr kumimoji="1" lang="zh-CN" altLang="en-US" dirty="0" smtClean="0"/>
              <a:t> </a:t>
            </a:r>
            <a:r>
              <a:rPr kumimoji="1" lang="en-US" altLang="zh-CN" dirty="0" smtClean="0"/>
              <a:t>TOPIC</a:t>
            </a:r>
            <a:endParaRPr kumimoji="1" lang="zh-CN" altLang="en-US" dirty="0"/>
          </a:p>
        </p:txBody>
      </p:sp>
      <p:sp>
        <p:nvSpPr>
          <p:cNvPr id="4" name="内容占位符 3"/>
          <p:cNvSpPr>
            <a:spLocks noGrp="1"/>
          </p:cNvSpPr>
          <p:nvPr>
            <p:ph sz="quarter" idx="13"/>
          </p:nvPr>
        </p:nvSpPr>
        <p:spPr>
          <a:xfrm>
            <a:off x="669924" y="1332660"/>
            <a:ext cx="10850563" cy="1612901"/>
          </a:xfrm>
        </p:spPr>
        <p:txBody>
          <a:bodyPr>
            <a:normAutofit/>
          </a:bodyPr>
          <a:lstStyle/>
          <a:p>
            <a:r>
              <a:rPr lang="zh-CN" altLang="en-US" dirty="0"/>
              <a:t>节点之间是通过一个</a:t>
            </a:r>
            <a:r>
              <a:rPr lang="en-US" altLang="zh-CN" dirty="0" smtClean="0"/>
              <a:t>ROS</a:t>
            </a:r>
            <a:r>
              <a:rPr lang="en-US" altLang="zh-CN" b="1" dirty="0" smtClean="0"/>
              <a:t> topic </a:t>
            </a:r>
            <a:r>
              <a:rPr lang="zh-CN" altLang="en-US" dirty="0" smtClean="0"/>
              <a:t>来</a:t>
            </a:r>
            <a:r>
              <a:rPr lang="zh-CN" altLang="en-US" dirty="0"/>
              <a:t>互相通信的</a:t>
            </a:r>
            <a:r>
              <a:rPr lang="zh-CN" altLang="en-US" dirty="0" smtClean="0"/>
              <a:t>。</a:t>
            </a:r>
            <a:endParaRPr lang="en-US" altLang="zh-CN" dirty="0" smtClean="0"/>
          </a:p>
          <a:p>
            <a:r>
              <a:rPr lang="zh-CN" altLang="en-US" dirty="0" smtClean="0"/>
              <a:t>通过</a:t>
            </a:r>
            <a:r>
              <a:rPr lang="en-US" altLang="zh-CN" dirty="0" smtClean="0"/>
              <a:t>publisher</a:t>
            </a:r>
            <a:r>
              <a:rPr lang="zh-CN" altLang="en-US" dirty="0" smtClean="0"/>
              <a:t> 声明所发布 </a:t>
            </a:r>
            <a:r>
              <a:rPr lang="en-US" altLang="zh-CN" dirty="0" smtClean="0"/>
              <a:t>topic</a:t>
            </a:r>
            <a:r>
              <a:rPr lang="zh-CN" altLang="en-US" dirty="0" smtClean="0"/>
              <a:t> 名称</a:t>
            </a:r>
            <a:endParaRPr lang="en-US" altLang="zh-CN" dirty="0"/>
          </a:p>
          <a:p>
            <a:r>
              <a:rPr lang="zh-CN" altLang="en-US" dirty="0" smtClean="0"/>
              <a:t>通过</a:t>
            </a:r>
            <a:r>
              <a:rPr lang="en-US" altLang="zh-CN" dirty="0" smtClean="0"/>
              <a:t>subscriber</a:t>
            </a:r>
            <a:r>
              <a:rPr lang="zh-CN" altLang="en-US" dirty="0" smtClean="0"/>
              <a:t> 声明所需要监听的</a:t>
            </a:r>
            <a:r>
              <a:rPr lang="en-US" altLang="zh-CN" dirty="0" smtClean="0"/>
              <a:t>topic</a:t>
            </a:r>
            <a:r>
              <a:rPr lang="zh-CN" altLang="en-US" dirty="0" smtClean="0"/>
              <a:t>名称</a:t>
            </a:r>
            <a:endParaRPr lang="zh-CN" altLang="en-US" dirty="0"/>
          </a:p>
          <a:p>
            <a:endParaRPr kumimoji="1" lang="zh-CN" altLang="en-US" dirty="0"/>
          </a:p>
        </p:txBody>
      </p:sp>
      <p:sp>
        <p:nvSpPr>
          <p:cNvPr id="5" name="内容占位符 3"/>
          <p:cNvSpPr txBox="1">
            <a:spLocks/>
          </p:cNvSpPr>
          <p:nvPr/>
        </p:nvSpPr>
        <p:spPr>
          <a:xfrm>
            <a:off x="669924" y="3249522"/>
            <a:ext cx="10850563" cy="1612901"/>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常用命令</a:t>
            </a:r>
            <a:endParaRPr lang="en-US" altLang="zh-CN" dirty="0"/>
          </a:p>
          <a:p>
            <a:r>
              <a:rPr lang="en-US" altLang="zh-CN" dirty="0" smtClean="0"/>
              <a:t>Topic list </a:t>
            </a:r>
            <a:r>
              <a:rPr lang="zh-CN" altLang="en-US" dirty="0" smtClean="0"/>
              <a:t>查看当前注册到</a:t>
            </a:r>
            <a:r>
              <a:rPr lang="en-US" altLang="zh-CN" dirty="0" err="1" smtClean="0"/>
              <a:t>ros</a:t>
            </a:r>
            <a:r>
              <a:rPr lang="zh-CN" altLang="en-US" dirty="0" smtClean="0"/>
              <a:t> </a:t>
            </a:r>
            <a:r>
              <a:rPr lang="en-US" altLang="zh-CN" dirty="0" smtClean="0"/>
              <a:t>master</a:t>
            </a:r>
            <a:r>
              <a:rPr lang="zh-CN" altLang="en-US" dirty="0" smtClean="0"/>
              <a:t> 的所有</a:t>
            </a:r>
            <a:r>
              <a:rPr lang="en-US" altLang="zh-CN" dirty="0" smtClean="0"/>
              <a:t>topic </a:t>
            </a:r>
            <a:r>
              <a:rPr lang="zh-CN" altLang="en-US" dirty="0" smtClean="0"/>
              <a:t>列表</a:t>
            </a:r>
            <a:endParaRPr lang="en-US" altLang="zh-CN" dirty="0"/>
          </a:p>
          <a:p>
            <a:r>
              <a:rPr lang="en-US" altLang="zh-CN" dirty="0" err="1"/>
              <a:t>rostopic</a:t>
            </a:r>
            <a:r>
              <a:rPr lang="en-US" altLang="zh-CN" dirty="0"/>
              <a:t> echo </a:t>
            </a:r>
            <a:r>
              <a:rPr lang="zh-CN" altLang="en-US" dirty="0" smtClean="0"/>
              <a:t>把当前</a:t>
            </a:r>
            <a:r>
              <a:rPr lang="en-US" altLang="zh-CN" dirty="0" smtClean="0"/>
              <a:t>topic</a:t>
            </a:r>
            <a:r>
              <a:rPr lang="zh-CN" altLang="en-US" dirty="0" smtClean="0"/>
              <a:t>输出到控制台，方便调试和查看</a:t>
            </a:r>
            <a:endParaRPr kumimoji="1" lang="zh-CN" altLang="en-US" dirty="0"/>
          </a:p>
        </p:txBody>
      </p:sp>
    </p:spTree>
    <p:extLst>
      <p:ext uri="{BB962C8B-B14F-4D97-AF65-F5344CB8AC3E}">
        <p14:creationId xmlns:p14="http://schemas.microsoft.com/office/powerpoint/2010/main" val="2129874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17</a:t>
            </a:fld>
            <a:endParaRPr lang="zh-CN" altLang="en-US"/>
          </a:p>
        </p:txBody>
      </p:sp>
      <p:sp>
        <p:nvSpPr>
          <p:cNvPr id="3" name="标题 2"/>
          <p:cNvSpPr>
            <a:spLocks noGrp="1"/>
          </p:cNvSpPr>
          <p:nvPr>
            <p:ph type="title"/>
          </p:nvPr>
        </p:nvSpPr>
        <p:spPr/>
        <p:txBody>
          <a:bodyPr/>
          <a:lstStyle/>
          <a:p>
            <a:r>
              <a:rPr kumimoji="1" lang="en-US" altLang="zh-CN" dirty="0" smtClean="0"/>
              <a:t>ROS</a:t>
            </a:r>
            <a:r>
              <a:rPr kumimoji="1" lang="zh-CN" altLang="en-US" dirty="0" smtClean="0"/>
              <a:t> </a:t>
            </a:r>
            <a:r>
              <a:rPr kumimoji="1" lang="en-US" altLang="zh-CN" dirty="0" smtClean="0"/>
              <a:t>PARAM</a:t>
            </a:r>
            <a:endParaRPr kumimoji="1" lang="zh-CN" altLang="en-US" dirty="0"/>
          </a:p>
        </p:txBody>
      </p:sp>
      <p:sp>
        <p:nvSpPr>
          <p:cNvPr id="4" name="内容占位符 3"/>
          <p:cNvSpPr>
            <a:spLocks noGrp="1"/>
          </p:cNvSpPr>
          <p:nvPr>
            <p:ph sz="quarter" idx="13"/>
          </p:nvPr>
        </p:nvSpPr>
        <p:spPr>
          <a:xfrm>
            <a:off x="669925" y="1130300"/>
            <a:ext cx="10850563" cy="1043558"/>
          </a:xfrm>
        </p:spPr>
        <p:txBody>
          <a:bodyPr/>
          <a:lstStyle/>
          <a:p>
            <a:r>
              <a:rPr lang="en-US" altLang="zh-CN" dirty="0" err="1" smtClean="0"/>
              <a:t>Rosparam</a:t>
            </a:r>
            <a:r>
              <a:rPr lang="zh-CN" altLang="en-US" dirty="0"/>
              <a:t>命令允许我们在</a:t>
            </a:r>
            <a:r>
              <a:rPr lang="en-US" altLang="zh-CN" dirty="0"/>
              <a:t>ROS </a:t>
            </a:r>
            <a:r>
              <a:rPr lang="zh-CN" altLang="en-US" dirty="0" smtClean="0"/>
              <a:t>参数服务器上</a:t>
            </a:r>
            <a:r>
              <a:rPr lang="zh-CN" altLang="en-US" dirty="0"/>
              <a:t>存储和复制数据。参数服务器可以存储整数、浮点数、布尔值、字典和列表值</a:t>
            </a:r>
            <a:r>
              <a:rPr lang="zh-CN" altLang="en-US" dirty="0" smtClean="0"/>
              <a:t>。</a:t>
            </a:r>
            <a:endParaRPr lang="en-US" altLang="zh-CN" dirty="0" smtClean="0"/>
          </a:p>
          <a:p>
            <a:r>
              <a:rPr kumimoji="1" lang="zh-CN" altLang="en-US" dirty="0" smtClean="0"/>
              <a:t>一个小型的</a:t>
            </a:r>
            <a:r>
              <a:rPr kumimoji="1" lang="en-US" altLang="zh-CN" dirty="0" smtClean="0"/>
              <a:t>KV</a:t>
            </a:r>
            <a:r>
              <a:rPr kumimoji="1" lang="zh-CN" altLang="en-US" dirty="0" smtClean="0"/>
              <a:t>库</a:t>
            </a:r>
            <a:endParaRPr kumimoji="1" lang="zh-CN" altLang="en-US" dirty="0"/>
          </a:p>
        </p:txBody>
      </p:sp>
      <p:sp>
        <p:nvSpPr>
          <p:cNvPr id="5" name="矩形 4"/>
          <p:cNvSpPr/>
          <p:nvPr/>
        </p:nvSpPr>
        <p:spPr>
          <a:xfrm>
            <a:off x="908649" y="2963521"/>
            <a:ext cx="9494808" cy="1477328"/>
          </a:xfrm>
          <a:prstGeom prst="rect">
            <a:avLst/>
          </a:prstGeom>
        </p:spPr>
        <p:txBody>
          <a:bodyPr wrap="square">
            <a:spAutoFit/>
          </a:bodyPr>
          <a:lstStyle/>
          <a:p>
            <a:r>
              <a:rPr lang="zh-CN" altLang="en-US" dirty="0" smtClean="0"/>
              <a:t>常用命令</a:t>
            </a:r>
            <a:endParaRPr lang="en-US" altLang="zh-CN" dirty="0" smtClean="0"/>
          </a:p>
          <a:p>
            <a:endParaRPr lang="en-US" altLang="zh-CN" dirty="0"/>
          </a:p>
          <a:p>
            <a:r>
              <a:rPr lang="zh-CN" altLang="en-US" dirty="0" smtClean="0"/>
              <a:t>rosparam </a:t>
            </a:r>
            <a:r>
              <a:rPr lang="zh-CN" altLang="en-US" dirty="0"/>
              <a:t>set            </a:t>
            </a:r>
            <a:r>
              <a:rPr lang="zh-CN" altLang="en-US" dirty="0" smtClean="0"/>
              <a:t> 设置参数</a:t>
            </a:r>
            <a:endParaRPr lang="en-US" altLang="zh-CN" dirty="0" smtClean="0"/>
          </a:p>
          <a:p>
            <a:r>
              <a:rPr lang="zh-CN" altLang="en-US" dirty="0" smtClean="0"/>
              <a:t>rosparam </a:t>
            </a:r>
            <a:r>
              <a:rPr lang="zh-CN" altLang="en-US" dirty="0"/>
              <a:t>get       </a:t>
            </a:r>
            <a:r>
              <a:rPr lang="zh-CN" altLang="en-US" dirty="0" smtClean="0"/>
              <a:t>      获取参数</a:t>
            </a:r>
            <a:endParaRPr lang="en-US" altLang="zh-CN" dirty="0" smtClean="0"/>
          </a:p>
          <a:p>
            <a:r>
              <a:rPr lang="zh-CN" altLang="en-US" dirty="0" smtClean="0"/>
              <a:t>rosparam </a:t>
            </a:r>
            <a:r>
              <a:rPr lang="en-US" altLang="zh-CN" dirty="0" smtClean="0"/>
              <a:t>list 	     </a:t>
            </a:r>
            <a:r>
              <a:rPr lang="zh-CN" altLang="en-US" dirty="0" smtClean="0"/>
              <a:t>查看当前服务器上的参数</a:t>
            </a:r>
            <a:endParaRPr lang="en-US" altLang="zh-CN" dirty="0" smtClean="0"/>
          </a:p>
        </p:txBody>
      </p:sp>
    </p:spTree>
    <p:extLst>
      <p:ext uri="{BB962C8B-B14F-4D97-AF65-F5344CB8AC3E}">
        <p14:creationId xmlns:p14="http://schemas.microsoft.com/office/powerpoint/2010/main" val="1835535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18</a:t>
            </a:fld>
            <a:endParaRPr lang="zh-CN" altLang="en-US"/>
          </a:p>
        </p:txBody>
      </p:sp>
      <p:sp>
        <p:nvSpPr>
          <p:cNvPr id="3" name="标题 2"/>
          <p:cNvSpPr>
            <a:spLocks noGrp="1"/>
          </p:cNvSpPr>
          <p:nvPr>
            <p:ph type="title"/>
          </p:nvPr>
        </p:nvSpPr>
        <p:spPr/>
        <p:txBody>
          <a:bodyPr/>
          <a:lstStyle/>
          <a:p>
            <a:r>
              <a:rPr kumimoji="1" lang="en-US" altLang="zh-CN" dirty="0" smtClean="0"/>
              <a:t>Listener</a:t>
            </a:r>
            <a:r>
              <a:rPr kumimoji="1" lang="zh-CN" altLang="en-US" dirty="0" smtClean="0"/>
              <a:t> </a:t>
            </a:r>
            <a:r>
              <a:rPr kumimoji="1" lang="en-US" altLang="zh-CN" dirty="0" smtClean="0"/>
              <a:t>&amp;</a:t>
            </a:r>
            <a:r>
              <a:rPr kumimoji="1" lang="zh-CN" altLang="en-US" dirty="0" smtClean="0"/>
              <a:t> </a:t>
            </a:r>
            <a:r>
              <a:rPr kumimoji="1" lang="en-US" altLang="zh-CN" dirty="0" smtClean="0"/>
              <a:t>Talker</a:t>
            </a:r>
            <a:endParaRPr kumimoji="1" lang="zh-CN" altLang="en-US" dirty="0"/>
          </a:p>
        </p:txBody>
      </p:sp>
      <p:sp>
        <p:nvSpPr>
          <p:cNvPr id="4" name="内容占位符 3"/>
          <p:cNvSpPr>
            <a:spLocks noGrp="1"/>
          </p:cNvSpPr>
          <p:nvPr>
            <p:ph sz="quarter" idx="13"/>
          </p:nvPr>
        </p:nvSpPr>
        <p:spPr>
          <a:xfrm>
            <a:off x="669924" y="1265766"/>
            <a:ext cx="10850563" cy="444501"/>
          </a:xfrm>
        </p:spPr>
        <p:txBody>
          <a:bodyPr/>
          <a:lstStyle/>
          <a:p>
            <a:r>
              <a:rPr kumimoji="1" lang="zh-CN" altLang="en-US" dirty="0" smtClean="0"/>
              <a:t>监听者</a:t>
            </a:r>
            <a:r>
              <a:rPr kumimoji="1" lang="en-US" altLang="zh-CN" dirty="0" smtClean="0"/>
              <a:t>-</a:t>
            </a:r>
            <a:r>
              <a:rPr kumimoji="1" lang="zh-CN" altLang="en-US" dirty="0" smtClean="0"/>
              <a:t>发布者  实践</a:t>
            </a:r>
            <a:endParaRPr kumimoji="1" lang="zh-CN" altLang="en-US" dirty="0"/>
          </a:p>
        </p:txBody>
      </p:sp>
      <p:sp>
        <p:nvSpPr>
          <p:cNvPr id="5" name="矩形 4"/>
          <p:cNvSpPr/>
          <p:nvPr/>
        </p:nvSpPr>
        <p:spPr>
          <a:xfrm>
            <a:off x="877165" y="2124620"/>
            <a:ext cx="6096000" cy="2308324"/>
          </a:xfrm>
          <a:prstGeom prst="rect">
            <a:avLst/>
          </a:prstGeom>
        </p:spPr>
        <p:txBody>
          <a:bodyPr>
            <a:spAutoFit/>
          </a:bodyPr>
          <a:lstStyle/>
          <a:p>
            <a:r>
              <a:rPr kumimoji="1" lang="en-US" altLang="zh-CN" dirty="0"/>
              <a:t>Publisher</a:t>
            </a:r>
            <a:r>
              <a:rPr kumimoji="1" lang="zh-CN" altLang="en-US" dirty="0"/>
              <a:t> </a:t>
            </a:r>
            <a:r>
              <a:rPr kumimoji="1" lang="en-US" altLang="zh-CN" dirty="0"/>
              <a:t/>
            </a:r>
            <a:br>
              <a:rPr kumimoji="1" lang="en-US" altLang="zh-CN" dirty="0"/>
            </a:br>
            <a:r>
              <a:rPr kumimoji="1" lang="zh-CN" altLang="en-US" dirty="0"/>
              <a:t>发布数据</a:t>
            </a:r>
            <a:r>
              <a:rPr kumimoji="1" lang="zh-CN" altLang="en-US" dirty="0" smtClean="0"/>
              <a:t>一方</a:t>
            </a:r>
            <a:r>
              <a:rPr kumimoji="1" lang="en-US" altLang="zh-CN" dirty="0" smtClean="0"/>
              <a:t/>
            </a:r>
            <a:br>
              <a:rPr kumimoji="1" lang="en-US" altLang="zh-CN" dirty="0" smtClean="0"/>
            </a:br>
            <a:endParaRPr kumimoji="1" lang="en-US" altLang="zh-CN" dirty="0"/>
          </a:p>
          <a:p>
            <a:r>
              <a:rPr kumimoji="1" lang="en-US" altLang="zh-CN" dirty="0"/>
              <a:t>Subscriber</a:t>
            </a:r>
            <a:br>
              <a:rPr kumimoji="1" lang="en-US" altLang="zh-CN" dirty="0"/>
            </a:br>
            <a:r>
              <a:rPr kumimoji="1" lang="zh-CN" altLang="en-US" dirty="0"/>
              <a:t>订阅数据的一方</a:t>
            </a:r>
            <a:endParaRPr kumimoji="1" lang="en-US" altLang="zh-CN" dirty="0"/>
          </a:p>
          <a:p>
            <a:r>
              <a:rPr kumimoji="1" lang="en-US" altLang="zh-CN" dirty="0" smtClean="0"/>
              <a:t/>
            </a:r>
            <a:br>
              <a:rPr kumimoji="1" lang="en-US" altLang="zh-CN" dirty="0" smtClean="0"/>
            </a:br>
            <a:r>
              <a:rPr kumimoji="1" lang="en-US" altLang="zh-CN" dirty="0" smtClean="0"/>
              <a:t>Message</a:t>
            </a:r>
            <a:r>
              <a:rPr kumimoji="1" lang="en-US" altLang="zh-CN" dirty="0"/>
              <a:t/>
            </a:r>
            <a:br>
              <a:rPr kumimoji="1" lang="en-US" altLang="zh-CN" dirty="0"/>
            </a:br>
            <a:r>
              <a:rPr kumimoji="1" lang="zh-CN" altLang="en-US" dirty="0"/>
              <a:t>数据类型</a:t>
            </a:r>
            <a:endParaRPr kumimoji="1" lang="en-US" altLang="zh-CN" dirty="0"/>
          </a:p>
        </p:txBody>
      </p:sp>
      <p:sp>
        <p:nvSpPr>
          <p:cNvPr id="6" name="矩形 5"/>
          <p:cNvSpPr/>
          <p:nvPr/>
        </p:nvSpPr>
        <p:spPr>
          <a:xfrm>
            <a:off x="4876800" y="3555999"/>
            <a:ext cx="1422400" cy="2116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Node A</a:t>
            </a:r>
            <a:br>
              <a:rPr kumimoji="1" lang="en-US" altLang="zh-CN" dirty="0" smtClean="0"/>
            </a:br>
            <a:r>
              <a:rPr kumimoji="1" lang="en-US" altLang="zh-CN" dirty="0" smtClean="0"/>
              <a:t>Publisher</a:t>
            </a:r>
            <a:endParaRPr kumimoji="1" lang="zh-CN" altLang="en-US" dirty="0"/>
          </a:p>
        </p:txBody>
      </p:sp>
      <p:sp>
        <p:nvSpPr>
          <p:cNvPr id="7" name="矩形 6"/>
          <p:cNvSpPr/>
          <p:nvPr/>
        </p:nvSpPr>
        <p:spPr>
          <a:xfrm>
            <a:off x="9354343" y="3583385"/>
            <a:ext cx="1422400" cy="2116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Node B</a:t>
            </a:r>
            <a:endParaRPr kumimoji="1" lang="en-US" altLang="zh-CN" dirty="0"/>
          </a:p>
          <a:p>
            <a:pPr algn="ctr"/>
            <a:r>
              <a:rPr kumimoji="1" lang="en-US" altLang="zh-CN" dirty="0" smtClean="0"/>
              <a:t>Subscriber</a:t>
            </a:r>
            <a:endParaRPr kumimoji="1" lang="zh-CN" altLang="en-US" dirty="0"/>
          </a:p>
        </p:txBody>
      </p:sp>
      <p:sp>
        <p:nvSpPr>
          <p:cNvPr id="8" name="矩形 7"/>
          <p:cNvSpPr/>
          <p:nvPr/>
        </p:nvSpPr>
        <p:spPr>
          <a:xfrm>
            <a:off x="7180405" y="1271360"/>
            <a:ext cx="1422400" cy="2116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ROS MASTER</a:t>
            </a:r>
            <a:endParaRPr kumimoji="1" lang="zh-CN" altLang="en-US" dirty="0"/>
          </a:p>
        </p:txBody>
      </p:sp>
      <p:cxnSp>
        <p:nvCxnSpPr>
          <p:cNvPr id="10" name="直线箭头连接符 9"/>
          <p:cNvCxnSpPr>
            <a:stCxn id="6" idx="3"/>
            <a:endCxn id="7" idx="1"/>
          </p:cNvCxnSpPr>
          <p:nvPr/>
        </p:nvCxnSpPr>
        <p:spPr>
          <a:xfrm>
            <a:off x="6299200" y="4614333"/>
            <a:ext cx="3055143" cy="27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180405" y="4096386"/>
            <a:ext cx="1869423" cy="369332"/>
          </a:xfrm>
          <a:prstGeom prst="rect">
            <a:avLst/>
          </a:prstGeom>
          <a:noFill/>
        </p:spPr>
        <p:txBody>
          <a:bodyPr wrap="none" rtlCol="0">
            <a:spAutoFit/>
          </a:bodyPr>
          <a:lstStyle/>
          <a:p>
            <a:r>
              <a:rPr kumimoji="1" lang="en-US" altLang="zh-CN" dirty="0" smtClean="0"/>
              <a:t>“Hello” Message</a:t>
            </a:r>
          </a:p>
        </p:txBody>
      </p:sp>
      <p:cxnSp>
        <p:nvCxnSpPr>
          <p:cNvPr id="14" name="直线箭头连接符 13"/>
          <p:cNvCxnSpPr>
            <a:endCxn id="8" idx="1"/>
          </p:cNvCxnSpPr>
          <p:nvPr/>
        </p:nvCxnSpPr>
        <p:spPr>
          <a:xfrm flipV="1">
            <a:off x="5588000" y="2329694"/>
            <a:ext cx="1592405" cy="1253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endCxn id="8" idx="3"/>
          </p:cNvCxnSpPr>
          <p:nvPr/>
        </p:nvCxnSpPr>
        <p:spPr>
          <a:xfrm flipH="1" flipV="1">
            <a:off x="8602805" y="2329694"/>
            <a:ext cx="1377735" cy="1209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684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19</a:t>
            </a:fld>
            <a:endParaRPr lang="zh-CN" altLang="en-US"/>
          </a:p>
        </p:txBody>
      </p:sp>
      <p:sp>
        <p:nvSpPr>
          <p:cNvPr id="3" name="标题 2"/>
          <p:cNvSpPr>
            <a:spLocks noGrp="1"/>
          </p:cNvSpPr>
          <p:nvPr>
            <p:ph type="title"/>
          </p:nvPr>
        </p:nvSpPr>
        <p:spPr/>
        <p:txBody>
          <a:bodyPr/>
          <a:lstStyle/>
          <a:p>
            <a:r>
              <a:rPr kumimoji="1" lang="zh-CN" altLang="en-US" dirty="0" smtClean="0"/>
              <a:t>安装</a:t>
            </a:r>
            <a:r>
              <a:rPr kumimoji="1" lang="en-US" altLang="zh-CN" dirty="0" smtClean="0"/>
              <a:t>ROS-kinetic</a:t>
            </a:r>
            <a:endParaRPr kumimoji="1" lang="zh-CN" altLang="en-US" dirty="0"/>
          </a:p>
        </p:txBody>
      </p:sp>
      <p:sp>
        <p:nvSpPr>
          <p:cNvPr id="4" name="内容占位符 3"/>
          <p:cNvSpPr>
            <a:spLocks noGrp="1"/>
          </p:cNvSpPr>
          <p:nvPr>
            <p:ph sz="quarter" idx="13"/>
          </p:nvPr>
        </p:nvSpPr>
        <p:spPr>
          <a:xfrm>
            <a:off x="669925" y="1130300"/>
            <a:ext cx="10850563" cy="1443568"/>
          </a:xfrm>
        </p:spPr>
        <p:txBody>
          <a:bodyPr/>
          <a:lstStyle/>
          <a:p>
            <a:r>
              <a:rPr kumimoji="1" lang="en-US" altLang="zh-CN" dirty="0" smtClean="0">
                <a:hlinkClick r:id="rId2"/>
              </a:rPr>
              <a:t>http</a:t>
            </a:r>
            <a:r>
              <a:rPr kumimoji="1" lang="en-US" altLang="zh-CN" dirty="0">
                <a:hlinkClick r:id="rId2"/>
              </a:rPr>
              <a:t>://</a:t>
            </a:r>
            <a:r>
              <a:rPr kumimoji="1" lang="en-US" altLang="zh-CN" dirty="0" smtClean="0">
                <a:hlinkClick r:id="rId2"/>
              </a:rPr>
              <a:t>wiki.ros.org/kinetic/Installation/Ubuntu</a:t>
            </a:r>
            <a:endParaRPr kumimoji="1" lang="en-US" altLang="zh-CN" dirty="0" smtClean="0"/>
          </a:p>
          <a:p>
            <a:r>
              <a:rPr kumimoji="1" lang="zh-CN" altLang="en-US" dirty="0" smtClean="0"/>
              <a:t>安装注意，国内安装使用清华源</a:t>
            </a:r>
            <a:endParaRPr kumimoji="1" lang="en-US" altLang="zh-CN" dirty="0" smtClean="0"/>
          </a:p>
          <a:p>
            <a:r>
              <a:rPr lang="en-US" altLang="zh-CN" dirty="0" err="1"/>
              <a:t>sudo</a:t>
            </a:r>
            <a:r>
              <a:rPr lang="en-US" altLang="zh-CN" dirty="0"/>
              <a:t> </a:t>
            </a:r>
            <a:r>
              <a:rPr lang="en-US" altLang="zh-CN" dirty="0" err="1"/>
              <a:t>sh</a:t>
            </a:r>
            <a:r>
              <a:rPr lang="en-US" altLang="zh-CN" dirty="0"/>
              <a:t> -c '. /</a:t>
            </a:r>
            <a:r>
              <a:rPr lang="en-US" altLang="zh-CN" dirty="0" err="1"/>
              <a:t>etc</a:t>
            </a:r>
            <a:r>
              <a:rPr lang="en-US" altLang="zh-CN" dirty="0"/>
              <a:t>/</a:t>
            </a:r>
            <a:r>
              <a:rPr lang="en-US" altLang="zh-CN" dirty="0" err="1"/>
              <a:t>lsb</a:t>
            </a:r>
            <a:r>
              <a:rPr lang="en-US" altLang="zh-CN" dirty="0"/>
              <a:t>-release &amp;&amp; echo "deb http://</a:t>
            </a:r>
            <a:r>
              <a:rPr lang="en-US" altLang="zh-CN" dirty="0" err="1"/>
              <a:t>mirrors.tuna.tsinghua.edu.cn</a:t>
            </a:r>
            <a:r>
              <a:rPr lang="en-US" altLang="zh-CN" dirty="0"/>
              <a:t>/</a:t>
            </a:r>
            <a:r>
              <a:rPr lang="en-US" altLang="zh-CN" dirty="0" err="1"/>
              <a:t>ros</a:t>
            </a:r>
            <a:r>
              <a:rPr lang="en-US" altLang="zh-CN" dirty="0"/>
              <a:t>/</a:t>
            </a:r>
            <a:r>
              <a:rPr lang="en-US" altLang="zh-CN" dirty="0" err="1"/>
              <a:t>ubuntu</a:t>
            </a:r>
            <a:r>
              <a:rPr lang="en-US" altLang="zh-CN" dirty="0"/>
              <a:t>/ $DISTRIB_CODENAME main" &gt; /</a:t>
            </a:r>
            <a:r>
              <a:rPr lang="en-US" altLang="zh-CN" dirty="0" err="1"/>
              <a:t>etc</a:t>
            </a:r>
            <a:r>
              <a:rPr lang="en-US" altLang="zh-CN" dirty="0"/>
              <a:t>/apt/</a:t>
            </a:r>
            <a:r>
              <a:rPr lang="en-US" altLang="zh-CN" dirty="0" err="1"/>
              <a:t>sources.list.d</a:t>
            </a:r>
            <a:r>
              <a:rPr lang="en-US" altLang="zh-CN" dirty="0"/>
              <a:t>/</a:t>
            </a:r>
            <a:r>
              <a:rPr lang="en-US" altLang="zh-CN" dirty="0" err="1"/>
              <a:t>ros-latest.list</a:t>
            </a:r>
            <a:r>
              <a:rPr lang="en-US" altLang="zh-CN" dirty="0"/>
              <a:t>'</a:t>
            </a:r>
          </a:p>
          <a:p>
            <a:endParaRPr kumimoji="1" lang="zh-CN" altLang="en-US" dirty="0"/>
          </a:p>
        </p:txBody>
      </p:sp>
    </p:spTree>
    <p:extLst>
      <p:ext uri="{BB962C8B-B14F-4D97-AF65-F5344CB8AC3E}">
        <p14:creationId xmlns:p14="http://schemas.microsoft.com/office/powerpoint/2010/main" val="1775863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32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6" y="1169733"/>
            <a:ext cx="10850559" cy="4526874"/>
            <a:chOff x="669926" y="1169733"/>
            <a:chExt cx="10850559" cy="4526874"/>
          </a:xfrm>
        </p:grpSpPr>
        <p:sp>
          <p:nvSpPr>
            <p:cNvPr id="35" name="ï$ľiďe"/>
            <p:cNvSpPr txBox="1"/>
            <p:nvPr/>
          </p:nvSpPr>
          <p:spPr>
            <a:xfrm>
              <a:off x="669926" y="1614821"/>
              <a:ext cx="2077704" cy="322992"/>
            </a:xfrm>
            <a:prstGeom prst="rect">
              <a:avLst/>
            </a:prstGeom>
            <a:noFill/>
          </p:spPr>
          <p:txBody>
            <a:bodyPr wrap="square" lIns="91440" tIns="45720" rIns="91440" bIns="45720" anchor="ctr">
              <a:normAutofit fontScale="92500" lnSpcReduction="20000"/>
            </a:bodyPr>
            <a:lstStyle/>
            <a:p>
              <a:pPr algn="r"/>
              <a:r>
                <a:rPr lang="en-US" altLang="zh-CN" b="1" dirty="0">
                  <a:solidFill>
                    <a:schemeClr val="accent1"/>
                  </a:solidFill>
                </a:rPr>
                <a:t>CONTENTS</a:t>
              </a:r>
            </a:p>
          </p:txBody>
        </p:sp>
        <p:sp>
          <p:nvSpPr>
            <p:cNvPr id="36" name="ï$ḻîḓê"/>
            <p:cNvSpPr/>
            <p:nvPr/>
          </p:nvSpPr>
          <p:spPr bwMode="auto">
            <a:xfrm>
              <a:off x="2305050" y="1169733"/>
              <a:ext cx="347330" cy="293912"/>
            </a:xfrm>
            <a:custGeom>
              <a:avLst/>
              <a:gdLst>
                <a:gd name="T0" fmla="*/ 106 w 484"/>
                <a:gd name="T1" fmla="*/ 172 h 410"/>
                <a:gd name="T2" fmla="*/ 106 w 484"/>
                <a:gd name="T3" fmla="*/ 238 h 410"/>
                <a:gd name="T4" fmla="*/ 86 w 484"/>
                <a:gd name="T5" fmla="*/ 258 h 410"/>
                <a:gd name="T6" fmla="*/ 20 w 484"/>
                <a:gd name="T7" fmla="*/ 258 h 410"/>
                <a:gd name="T8" fmla="*/ 0 w 484"/>
                <a:gd name="T9" fmla="*/ 238 h 410"/>
                <a:gd name="T10" fmla="*/ 0 w 484"/>
                <a:gd name="T11" fmla="*/ 172 h 410"/>
                <a:gd name="T12" fmla="*/ 20 w 484"/>
                <a:gd name="T13" fmla="*/ 152 h 410"/>
                <a:gd name="T14" fmla="*/ 86 w 484"/>
                <a:gd name="T15" fmla="*/ 152 h 410"/>
                <a:gd name="T16" fmla="*/ 106 w 484"/>
                <a:gd name="T17" fmla="*/ 172 h 410"/>
                <a:gd name="T18" fmla="*/ 464 w 484"/>
                <a:gd name="T19" fmla="*/ 152 h 410"/>
                <a:gd name="T20" fmla="*/ 177 w 484"/>
                <a:gd name="T21" fmla="*/ 152 h 410"/>
                <a:gd name="T22" fmla="*/ 167 w 484"/>
                <a:gd name="T23" fmla="*/ 152 h 410"/>
                <a:gd name="T24" fmla="*/ 147 w 484"/>
                <a:gd name="T25" fmla="*/ 172 h 410"/>
                <a:gd name="T26" fmla="*/ 147 w 484"/>
                <a:gd name="T27" fmla="*/ 238 h 410"/>
                <a:gd name="T28" fmla="*/ 167 w 484"/>
                <a:gd name="T29" fmla="*/ 258 h 410"/>
                <a:gd name="T30" fmla="*/ 177 w 484"/>
                <a:gd name="T31" fmla="*/ 258 h 410"/>
                <a:gd name="T32" fmla="*/ 464 w 484"/>
                <a:gd name="T33" fmla="*/ 258 h 410"/>
                <a:gd name="T34" fmla="*/ 484 w 484"/>
                <a:gd name="T35" fmla="*/ 238 h 410"/>
                <a:gd name="T36" fmla="*/ 484 w 484"/>
                <a:gd name="T37" fmla="*/ 172 h 410"/>
                <a:gd name="T38" fmla="*/ 464 w 484"/>
                <a:gd name="T39" fmla="*/ 152 h 410"/>
                <a:gd name="T40" fmla="*/ 86 w 484"/>
                <a:gd name="T41" fmla="*/ 0 h 410"/>
                <a:gd name="T42" fmla="*/ 20 w 484"/>
                <a:gd name="T43" fmla="*/ 0 h 410"/>
                <a:gd name="T44" fmla="*/ 0 w 484"/>
                <a:gd name="T45" fmla="*/ 20 h 410"/>
                <a:gd name="T46" fmla="*/ 0 w 484"/>
                <a:gd name="T47" fmla="*/ 87 h 410"/>
                <a:gd name="T48" fmla="*/ 20 w 484"/>
                <a:gd name="T49" fmla="*/ 107 h 410"/>
                <a:gd name="T50" fmla="*/ 86 w 484"/>
                <a:gd name="T51" fmla="*/ 107 h 410"/>
                <a:gd name="T52" fmla="*/ 106 w 484"/>
                <a:gd name="T53" fmla="*/ 87 h 410"/>
                <a:gd name="T54" fmla="*/ 106 w 484"/>
                <a:gd name="T55" fmla="*/ 20 h 410"/>
                <a:gd name="T56" fmla="*/ 86 w 484"/>
                <a:gd name="T57" fmla="*/ 0 h 410"/>
                <a:gd name="T58" fmla="*/ 464 w 484"/>
                <a:gd name="T59" fmla="*/ 0 h 410"/>
                <a:gd name="T60" fmla="*/ 177 w 484"/>
                <a:gd name="T61" fmla="*/ 0 h 410"/>
                <a:gd name="T62" fmla="*/ 167 w 484"/>
                <a:gd name="T63" fmla="*/ 0 h 410"/>
                <a:gd name="T64" fmla="*/ 147 w 484"/>
                <a:gd name="T65" fmla="*/ 20 h 410"/>
                <a:gd name="T66" fmla="*/ 147 w 484"/>
                <a:gd name="T67" fmla="*/ 87 h 410"/>
                <a:gd name="T68" fmla="*/ 167 w 484"/>
                <a:gd name="T69" fmla="*/ 107 h 410"/>
                <a:gd name="T70" fmla="*/ 177 w 484"/>
                <a:gd name="T71" fmla="*/ 107 h 410"/>
                <a:gd name="T72" fmla="*/ 464 w 484"/>
                <a:gd name="T73" fmla="*/ 107 h 410"/>
                <a:gd name="T74" fmla="*/ 484 w 484"/>
                <a:gd name="T75" fmla="*/ 87 h 410"/>
                <a:gd name="T76" fmla="*/ 484 w 484"/>
                <a:gd name="T77" fmla="*/ 20 h 410"/>
                <a:gd name="T78" fmla="*/ 464 w 484"/>
                <a:gd name="T79" fmla="*/ 0 h 410"/>
                <a:gd name="T80" fmla="*/ 86 w 484"/>
                <a:gd name="T81" fmla="*/ 303 h 410"/>
                <a:gd name="T82" fmla="*/ 20 w 484"/>
                <a:gd name="T83" fmla="*/ 303 h 410"/>
                <a:gd name="T84" fmla="*/ 0 w 484"/>
                <a:gd name="T85" fmla="*/ 323 h 410"/>
                <a:gd name="T86" fmla="*/ 0 w 484"/>
                <a:gd name="T87" fmla="*/ 390 h 410"/>
                <a:gd name="T88" fmla="*/ 20 w 484"/>
                <a:gd name="T89" fmla="*/ 410 h 410"/>
                <a:gd name="T90" fmla="*/ 86 w 484"/>
                <a:gd name="T91" fmla="*/ 410 h 410"/>
                <a:gd name="T92" fmla="*/ 106 w 484"/>
                <a:gd name="T93" fmla="*/ 390 h 410"/>
                <a:gd name="T94" fmla="*/ 106 w 484"/>
                <a:gd name="T95" fmla="*/ 323 h 410"/>
                <a:gd name="T96" fmla="*/ 86 w 484"/>
                <a:gd name="T97" fmla="*/ 303 h 410"/>
                <a:gd name="T98" fmla="*/ 464 w 484"/>
                <a:gd name="T99" fmla="*/ 303 h 410"/>
                <a:gd name="T100" fmla="*/ 177 w 484"/>
                <a:gd name="T101" fmla="*/ 303 h 410"/>
                <a:gd name="T102" fmla="*/ 167 w 484"/>
                <a:gd name="T103" fmla="*/ 303 h 410"/>
                <a:gd name="T104" fmla="*/ 147 w 484"/>
                <a:gd name="T105" fmla="*/ 323 h 410"/>
                <a:gd name="T106" fmla="*/ 147 w 484"/>
                <a:gd name="T107" fmla="*/ 390 h 410"/>
                <a:gd name="T108" fmla="*/ 167 w 484"/>
                <a:gd name="T109" fmla="*/ 410 h 410"/>
                <a:gd name="T110" fmla="*/ 177 w 484"/>
                <a:gd name="T111" fmla="*/ 410 h 410"/>
                <a:gd name="T112" fmla="*/ 464 w 484"/>
                <a:gd name="T113" fmla="*/ 410 h 410"/>
                <a:gd name="T114" fmla="*/ 484 w 484"/>
                <a:gd name="T115" fmla="*/ 390 h 410"/>
                <a:gd name="T116" fmla="*/ 484 w 484"/>
                <a:gd name="T117" fmla="*/ 323 h 410"/>
                <a:gd name="T118" fmla="*/ 464 w 484"/>
                <a:gd name="T119" fmla="*/ 30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4" h="410">
                  <a:moveTo>
                    <a:pt x="106" y="172"/>
                  </a:moveTo>
                  <a:lnTo>
                    <a:pt x="106" y="238"/>
                  </a:lnTo>
                  <a:cubicBezTo>
                    <a:pt x="106" y="249"/>
                    <a:pt x="97" y="258"/>
                    <a:pt x="86" y="258"/>
                  </a:cubicBezTo>
                  <a:lnTo>
                    <a:pt x="20" y="258"/>
                  </a:lnTo>
                  <a:cubicBezTo>
                    <a:pt x="9" y="258"/>
                    <a:pt x="0" y="249"/>
                    <a:pt x="0" y="238"/>
                  </a:cubicBezTo>
                  <a:lnTo>
                    <a:pt x="0" y="172"/>
                  </a:lnTo>
                  <a:cubicBezTo>
                    <a:pt x="0" y="161"/>
                    <a:pt x="9" y="152"/>
                    <a:pt x="20" y="152"/>
                  </a:cubicBezTo>
                  <a:lnTo>
                    <a:pt x="86" y="152"/>
                  </a:lnTo>
                  <a:cubicBezTo>
                    <a:pt x="97" y="152"/>
                    <a:pt x="106" y="161"/>
                    <a:pt x="106" y="172"/>
                  </a:cubicBezTo>
                  <a:close/>
                  <a:moveTo>
                    <a:pt x="464" y="152"/>
                  </a:moveTo>
                  <a:lnTo>
                    <a:pt x="177" y="152"/>
                  </a:lnTo>
                  <a:lnTo>
                    <a:pt x="167" y="152"/>
                  </a:lnTo>
                  <a:cubicBezTo>
                    <a:pt x="156" y="152"/>
                    <a:pt x="147" y="161"/>
                    <a:pt x="147" y="172"/>
                  </a:cubicBezTo>
                  <a:lnTo>
                    <a:pt x="147" y="238"/>
                  </a:lnTo>
                  <a:cubicBezTo>
                    <a:pt x="147" y="249"/>
                    <a:pt x="156" y="258"/>
                    <a:pt x="167" y="258"/>
                  </a:cubicBezTo>
                  <a:lnTo>
                    <a:pt x="177" y="258"/>
                  </a:lnTo>
                  <a:lnTo>
                    <a:pt x="464" y="258"/>
                  </a:lnTo>
                  <a:cubicBezTo>
                    <a:pt x="475" y="258"/>
                    <a:pt x="484" y="249"/>
                    <a:pt x="484" y="238"/>
                  </a:cubicBezTo>
                  <a:lnTo>
                    <a:pt x="484" y="172"/>
                  </a:lnTo>
                  <a:cubicBezTo>
                    <a:pt x="484" y="161"/>
                    <a:pt x="475" y="152"/>
                    <a:pt x="464" y="152"/>
                  </a:cubicBezTo>
                  <a:close/>
                  <a:moveTo>
                    <a:pt x="86" y="0"/>
                  </a:moveTo>
                  <a:lnTo>
                    <a:pt x="20" y="0"/>
                  </a:lnTo>
                  <a:cubicBezTo>
                    <a:pt x="9" y="0"/>
                    <a:pt x="0" y="9"/>
                    <a:pt x="0" y="20"/>
                  </a:cubicBezTo>
                  <a:lnTo>
                    <a:pt x="0" y="87"/>
                  </a:lnTo>
                  <a:cubicBezTo>
                    <a:pt x="0" y="98"/>
                    <a:pt x="9" y="107"/>
                    <a:pt x="20" y="107"/>
                  </a:cubicBezTo>
                  <a:lnTo>
                    <a:pt x="86" y="107"/>
                  </a:lnTo>
                  <a:cubicBezTo>
                    <a:pt x="97" y="107"/>
                    <a:pt x="106" y="98"/>
                    <a:pt x="106" y="87"/>
                  </a:cubicBezTo>
                  <a:lnTo>
                    <a:pt x="106" y="20"/>
                  </a:lnTo>
                  <a:cubicBezTo>
                    <a:pt x="106" y="9"/>
                    <a:pt x="97" y="0"/>
                    <a:pt x="86" y="0"/>
                  </a:cubicBezTo>
                  <a:close/>
                  <a:moveTo>
                    <a:pt x="464" y="0"/>
                  </a:moveTo>
                  <a:lnTo>
                    <a:pt x="177" y="0"/>
                  </a:lnTo>
                  <a:lnTo>
                    <a:pt x="167" y="0"/>
                  </a:lnTo>
                  <a:cubicBezTo>
                    <a:pt x="156" y="0"/>
                    <a:pt x="147" y="9"/>
                    <a:pt x="147" y="20"/>
                  </a:cubicBezTo>
                  <a:lnTo>
                    <a:pt x="147" y="87"/>
                  </a:lnTo>
                  <a:cubicBezTo>
                    <a:pt x="147" y="98"/>
                    <a:pt x="156" y="107"/>
                    <a:pt x="167" y="107"/>
                  </a:cubicBezTo>
                  <a:lnTo>
                    <a:pt x="177" y="107"/>
                  </a:lnTo>
                  <a:lnTo>
                    <a:pt x="464" y="107"/>
                  </a:lnTo>
                  <a:cubicBezTo>
                    <a:pt x="475" y="107"/>
                    <a:pt x="484" y="98"/>
                    <a:pt x="484" y="87"/>
                  </a:cubicBezTo>
                  <a:lnTo>
                    <a:pt x="484" y="20"/>
                  </a:lnTo>
                  <a:cubicBezTo>
                    <a:pt x="484" y="9"/>
                    <a:pt x="475" y="0"/>
                    <a:pt x="464" y="0"/>
                  </a:cubicBezTo>
                  <a:close/>
                  <a:moveTo>
                    <a:pt x="86" y="303"/>
                  </a:moveTo>
                  <a:lnTo>
                    <a:pt x="20" y="303"/>
                  </a:lnTo>
                  <a:cubicBezTo>
                    <a:pt x="9" y="303"/>
                    <a:pt x="0" y="312"/>
                    <a:pt x="0" y="323"/>
                  </a:cubicBezTo>
                  <a:lnTo>
                    <a:pt x="0" y="390"/>
                  </a:lnTo>
                  <a:cubicBezTo>
                    <a:pt x="0" y="401"/>
                    <a:pt x="9" y="410"/>
                    <a:pt x="20" y="410"/>
                  </a:cubicBezTo>
                  <a:lnTo>
                    <a:pt x="86" y="410"/>
                  </a:lnTo>
                  <a:cubicBezTo>
                    <a:pt x="97" y="410"/>
                    <a:pt x="106" y="401"/>
                    <a:pt x="106" y="390"/>
                  </a:cubicBezTo>
                  <a:lnTo>
                    <a:pt x="106" y="323"/>
                  </a:lnTo>
                  <a:cubicBezTo>
                    <a:pt x="106" y="312"/>
                    <a:pt x="97" y="303"/>
                    <a:pt x="86" y="303"/>
                  </a:cubicBezTo>
                  <a:close/>
                  <a:moveTo>
                    <a:pt x="464" y="303"/>
                  </a:moveTo>
                  <a:lnTo>
                    <a:pt x="177" y="303"/>
                  </a:lnTo>
                  <a:lnTo>
                    <a:pt x="167" y="303"/>
                  </a:lnTo>
                  <a:cubicBezTo>
                    <a:pt x="156" y="303"/>
                    <a:pt x="147" y="312"/>
                    <a:pt x="147" y="323"/>
                  </a:cubicBezTo>
                  <a:lnTo>
                    <a:pt x="147" y="390"/>
                  </a:lnTo>
                  <a:cubicBezTo>
                    <a:pt x="147" y="401"/>
                    <a:pt x="156" y="410"/>
                    <a:pt x="167" y="410"/>
                  </a:cubicBezTo>
                  <a:lnTo>
                    <a:pt x="177" y="410"/>
                  </a:lnTo>
                  <a:lnTo>
                    <a:pt x="464" y="410"/>
                  </a:lnTo>
                  <a:cubicBezTo>
                    <a:pt x="475" y="410"/>
                    <a:pt x="484" y="401"/>
                    <a:pt x="484" y="390"/>
                  </a:cubicBezTo>
                  <a:lnTo>
                    <a:pt x="484" y="323"/>
                  </a:lnTo>
                  <a:cubicBezTo>
                    <a:pt x="484" y="312"/>
                    <a:pt x="475" y="303"/>
                    <a:pt x="464" y="303"/>
                  </a:cubicBezTo>
                  <a:close/>
                </a:path>
              </a:pathLst>
            </a:custGeom>
            <a:solidFill>
              <a:schemeClr val="bg1">
                <a:lumMod val="85000"/>
              </a:schemeClr>
            </a:solidFill>
            <a:ln>
              <a:noFill/>
            </a:ln>
          </p:spPr>
          <p:txBody>
            <a:bodyPr wrap="square" lIns="91440" tIns="45720" rIns="91440" bIns="45720" anchor="ctr">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cxnSp>
          <p:nvCxnSpPr>
            <p:cNvPr id="37" name="直接连接符 36"/>
            <p:cNvCxnSpPr>
              <a:cxnSpLocks/>
            </p:cNvCxnSpPr>
            <p:nvPr/>
          </p:nvCxnSpPr>
          <p:spPr>
            <a:xfrm>
              <a:off x="5828576" y="1309551"/>
              <a:ext cx="0" cy="43870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ïṥliďe"/>
            <p:cNvSpPr/>
            <p:nvPr/>
          </p:nvSpPr>
          <p:spPr bwMode="auto">
            <a:xfrm>
              <a:off x="5756569" y="2050673"/>
              <a:ext cx="144016" cy="144016"/>
            </a:xfrm>
            <a:prstGeom prst="ellipse">
              <a:avLst/>
            </a:prstGeom>
            <a:solidFill>
              <a:schemeClr val="bg1"/>
            </a:solidFill>
            <a:ln w="19050" cap="flat" cmpd="sng" algn="ctr">
              <a:solidFill>
                <a:schemeClr val="accent1">
                  <a:lumMod val="100000"/>
                </a:schemeClr>
              </a:solidFill>
              <a:prstDash val="solid"/>
              <a:round/>
              <a:headEnd type="none" w="med" len="med"/>
              <a:tailEnd type="none" w="med" len="med"/>
            </a:ln>
          </p:spPr>
          <p:txBody>
            <a:bodyPr anchor="ctr"/>
            <a:lstStyle/>
            <a:p>
              <a:pPr algn="ctr"/>
              <a:endParaRPr/>
            </a:p>
          </p:txBody>
        </p:sp>
        <p:sp>
          <p:nvSpPr>
            <p:cNvPr id="39" name="ïslïďè"/>
            <p:cNvSpPr/>
            <p:nvPr/>
          </p:nvSpPr>
          <p:spPr bwMode="auto">
            <a:xfrm>
              <a:off x="5756568" y="2981424"/>
              <a:ext cx="144016" cy="144016"/>
            </a:xfrm>
            <a:prstGeom prst="ellipse">
              <a:avLst/>
            </a:prstGeom>
            <a:solidFill>
              <a:schemeClr val="bg1"/>
            </a:solidFill>
            <a:ln w="19050" cap="flat" cmpd="sng" algn="ctr">
              <a:solidFill>
                <a:schemeClr val="bg1">
                  <a:lumMod val="65000"/>
                </a:schemeClr>
              </a:solidFill>
              <a:prstDash val="solid"/>
              <a:round/>
              <a:headEnd type="none" w="med" len="med"/>
              <a:tailEnd type="none" w="med" len="med"/>
            </a:ln>
          </p:spPr>
          <p:txBody>
            <a:bodyPr anchor="ctr"/>
            <a:lstStyle/>
            <a:p>
              <a:pPr algn="ctr"/>
              <a:endParaRPr/>
            </a:p>
          </p:txBody>
        </p:sp>
        <p:sp>
          <p:nvSpPr>
            <p:cNvPr id="40" name="î$ḷîḑè"/>
            <p:cNvSpPr/>
            <p:nvPr/>
          </p:nvSpPr>
          <p:spPr bwMode="auto">
            <a:xfrm>
              <a:off x="5756568" y="3912175"/>
              <a:ext cx="144016" cy="144016"/>
            </a:xfrm>
            <a:prstGeom prst="ellipse">
              <a:avLst/>
            </a:prstGeom>
            <a:solidFill>
              <a:schemeClr val="bg1"/>
            </a:solidFill>
            <a:ln w="19050" cap="flat" cmpd="sng" algn="ctr">
              <a:solidFill>
                <a:schemeClr val="accent1"/>
              </a:solidFill>
              <a:prstDash val="solid"/>
              <a:round/>
              <a:headEnd type="none" w="med" len="med"/>
              <a:tailEnd type="none" w="med" len="med"/>
            </a:ln>
          </p:spPr>
          <p:txBody>
            <a:bodyPr anchor="ctr"/>
            <a:lstStyle/>
            <a:p>
              <a:pPr algn="ctr"/>
              <a:endParaRPr/>
            </a:p>
          </p:txBody>
        </p:sp>
        <p:sp>
          <p:nvSpPr>
            <p:cNvPr id="41" name="i$lîḍe"/>
            <p:cNvSpPr/>
            <p:nvPr/>
          </p:nvSpPr>
          <p:spPr bwMode="auto">
            <a:xfrm>
              <a:off x="5756568" y="4842926"/>
              <a:ext cx="144016" cy="144016"/>
            </a:xfrm>
            <a:prstGeom prst="ellipse">
              <a:avLst/>
            </a:prstGeom>
            <a:solidFill>
              <a:schemeClr val="bg1"/>
            </a:solidFill>
            <a:ln w="19050" cap="flat" cmpd="sng" algn="ctr">
              <a:solidFill>
                <a:schemeClr val="bg1">
                  <a:lumMod val="65000"/>
                </a:schemeClr>
              </a:solidFill>
              <a:prstDash val="solid"/>
              <a:round/>
              <a:headEnd type="none" w="med" len="med"/>
              <a:tailEnd type="none" w="med" len="med"/>
            </a:ln>
          </p:spPr>
          <p:txBody>
            <a:bodyPr anchor="ctr"/>
            <a:lstStyle/>
            <a:p>
              <a:pPr algn="ctr"/>
              <a:endParaRPr/>
            </a:p>
          </p:txBody>
        </p:sp>
        <p:grpSp>
          <p:nvGrpSpPr>
            <p:cNvPr id="43" name="ïŝḻïḋé"/>
            <p:cNvGrpSpPr/>
            <p:nvPr/>
          </p:nvGrpSpPr>
          <p:grpSpPr>
            <a:xfrm>
              <a:off x="4907869" y="1824744"/>
              <a:ext cx="595872" cy="595872"/>
              <a:chOff x="5283305" y="1269560"/>
              <a:chExt cx="595872" cy="595872"/>
            </a:xfrm>
          </p:grpSpPr>
          <p:sp>
            <p:nvSpPr>
              <p:cNvPr id="65" name="îś1iďè"/>
              <p:cNvSpPr/>
              <p:nvPr/>
            </p:nvSpPr>
            <p:spPr bwMode="auto">
              <a:xfrm rot="2691234">
                <a:off x="5283305" y="1269560"/>
                <a:ext cx="595872" cy="595872"/>
              </a:xfrm>
              <a:prstGeom prst="teardrop">
                <a:avLst/>
              </a:prstGeom>
              <a:solidFill>
                <a:schemeClr val="accent1">
                  <a:lumMod val="100000"/>
                </a:schemeClr>
              </a:solidFill>
              <a:ln w="19050">
                <a:noFill/>
                <a:round/>
              </a:ln>
            </p:spPr>
            <p:txBody>
              <a:bodyPr anchor="ctr"/>
              <a:lstStyle/>
              <a:p>
                <a:pPr algn="ctr"/>
                <a:endParaRPr/>
              </a:p>
            </p:txBody>
          </p:sp>
          <p:sp>
            <p:nvSpPr>
              <p:cNvPr id="66" name="iṡḻidè"/>
              <p:cNvSpPr/>
              <p:nvPr/>
            </p:nvSpPr>
            <p:spPr bwMode="auto">
              <a:xfrm>
                <a:off x="5298039" y="1280434"/>
                <a:ext cx="574124" cy="574124"/>
              </a:xfrm>
              <a:prstGeom prst="ellipse">
                <a:avLst/>
              </a:prstGeom>
              <a:solidFill>
                <a:schemeClr val="bg1">
                  <a:alpha val="0"/>
                </a:schemeClr>
              </a:solid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01</a:t>
                </a:r>
              </a:p>
            </p:txBody>
          </p:sp>
        </p:grpSp>
        <p:grpSp>
          <p:nvGrpSpPr>
            <p:cNvPr id="44" name="ïšḷiḋè"/>
            <p:cNvGrpSpPr/>
            <p:nvPr/>
          </p:nvGrpSpPr>
          <p:grpSpPr>
            <a:xfrm>
              <a:off x="4907868" y="2755496"/>
              <a:ext cx="595872" cy="595872"/>
              <a:chOff x="5283304" y="2200312"/>
              <a:chExt cx="595872" cy="595872"/>
            </a:xfrm>
            <a:solidFill>
              <a:schemeClr val="bg1">
                <a:lumMod val="65000"/>
              </a:schemeClr>
            </a:solidFill>
          </p:grpSpPr>
          <p:sp>
            <p:nvSpPr>
              <p:cNvPr id="63" name="ïşliḍé"/>
              <p:cNvSpPr/>
              <p:nvPr/>
            </p:nvSpPr>
            <p:spPr bwMode="auto">
              <a:xfrm rot="2691234">
                <a:off x="5283304" y="2200312"/>
                <a:ext cx="595872" cy="595872"/>
              </a:xfrm>
              <a:prstGeom prst="teardrop">
                <a:avLst/>
              </a:prstGeom>
              <a:grpFill/>
              <a:ln w="19050">
                <a:noFill/>
                <a:round/>
              </a:ln>
            </p:spPr>
            <p:txBody>
              <a:bodyPr anchor="ctr"/>
              <a:lstStyle/>
              <a:p>
                <a:pPr algn="ctr"/>
                <a:endParaRPr/>
              </a:p>
            </p:txBody>
          </p:sp>
          <p:sp>
            <p:nvSpPr>
              <p:cNvPr id="64" name="íṩḷíḍé"/>
              <p:cNvSpPr/>
              <p:nvPr/>
            </p:nvSpPr>
            <p:spPr bwMode="auto">
              <a:xfrm>
                <a:off x="5298039" y="2211186"/>
                <a:ext cx="574124" cy="574124"/>
              </a:xfrm>
              <a:prstGeom prst="ellipse">
                <a:avLst/>
              </a:prstGeom>
              <a:grp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02</a:t>
                </a:r>
              </a:p>
            </p:txBody>
          </p:sp>
        </p:grpSp>
        <p:grpSp>
          <p:nvGrpSpPr>
            <p:cNvPr id="45" name="î$1idè"/>
            <p:cNvGrpSpPr/>
            <p:nvPr/>
          </p:nvGrpSpPr>
          <p:grpSpPr>
            <a:xfrm>
              <a:off x="4907868" y="3686248"/>
              <a:ext cx="595872" cy="595872"/>
              <a:chOff x="5283304" y="3131064"/>
              <a:chExt cx="595872" cy="595872"/>
            </a:xfrm>
          </p:grpSpPr>
          <p:sp>
            <p:nvSpPr>
              <p:cNvPr id="61" name="îṡ1idè"/>
              <p:cNvSpPr/>
              <p:nvPr/>
            </p:nvSpPr>
            <p:spPr bwMode="auto">
              <a:xfrm rot="2691234">
                <a:off x="5283304" y="3131064"/>
                <a:ext cx="595872" cy="595872"/>
              </a:xfrm>
              <a:prstGeom prst="teardrop">
                <a:avLst/>
              </a:prstGeom>
              <a:solidFill>
                <a:schemeClr val="accent1"/>
              </a:solidFill>
              <a:ln w="19050">
                <a:noFill/>
                <a:round/>
              </a:ln>
            </p:spPr>
            <p:txBody>
              <a:bodyPr anchor="ctr"/>
              <a:lstStyle/>
              <a:p>
                <a:pPr algn="ctr"/>
                <a:endParaRPr/>
              </a:p>
            </p:txBody>
          </p:sp>
          <p:sp>
            <p:nvSpPr>
              <p:cNvPr id="62" name="ïšḷîdé"/>
              <p:cNvSpPr/>
              <p:nvPr/>
            </p:nvSpPr>
            <p:spPr bwMode="auto">
              <a:xfrm>
                <a:off x="5298039" y="3141938"/>
                <a:ext cx="574124" cy="574124"/>
              </a:xfrm>
              <a:prstGeom prst="ellipse">
                <a:avLst/>
              </a:prstGeom>
              <a:solidFill>
                <a:schemeClr val="bg1">
                  <a:alpha val="0"/>
                </a:schemeClr>
              </a:solid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03</a:t>
                </a:r>
              </a:p>
            </p:txBody>
          </p:sp>
        </p:grpSp>
        <p:grpSp>
          <p:nvGrpSpPr>
            <p:cNvPr id="46" name="iślîdê"/>
            <p:cNvGrpSpPr/>
            <p:nvPr/>
          </p:nvGrpSpPr>
          <p:grpSpPr>
            <a:xfrm>
              <a:off x="4907868" y="4617000"/>
              <a:ext cx="595872" cy="595872"/>
              <a:chOff x="5283304" y="4061816"/>
              <a:chExt cx="595872" cy="595872"/>
            </a:xfrm>
            <a:solidFill>
              <a:schemeClr val="bg1">
                <a:lumMod val="65000"/>
              </a:schemeClr>
            </a:solidFill>
          </p:grpSpPr>
          <p:sp>
            <p:nvSpPr>
              <p:cNvPr id="59" name="iṥlíḍe"/>
              <p:cNvSpPr/>
              <p:nvPr/>
            </p:nvSpPr>
            <p:spPr bwMode="auto">
              <a:xfrm rot="2691234">
                <a:off x="5283304" y="4061816"/>
                <a:ext cx="595872" cy="595872"/>
              </a:xfrm>
              <a:prstGeom prst="teardrop">
                <a:avLst/>
              </a:prstGeom>
              <a:grpFill/>
              <a:ln w="19050">
                <a:noFill/>
                <a:round/>
              </a:ln>
            </p:spPr>
            <p:txBody>
              <a:bodyPr anchor="ctr"/>
              <a:lstStyle/>
              <a:p>
                <a:pPr algn="ctr"/>
                <a:endParaRPr/>
              </a:p>
            </p:txBody>
          </p:sp>
          <p:sp>
            <p:nvSpPr>
              <p:cNvPr id="60" name="íS1ïḑè"/>
              <p:cNvSpPr/>
              <p:nvPr/>
            </p:nvSpPr>
            <p:spPr bwMode="auto">
              <a:xfrm>
                <a:off x="5298039" y="4072690"/>
                <a:ext cx="574124" cy="574124"/>
              </a:xfrm>
              <a:prstGeom prst="ellipse">
                <a:avLst/>
              </a:prstGeom>
              <a:grp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04</a:t>
                </a:r>
              </a:p>
            </p:txBody>
          </p:sp>
        </p:grpSp>
        <p:sp>
          <p:nvSpPr>
            <p:cNvPr id="48" name="išlîḋe"/>
            <p:cNvSpPr/>
            <p:nvPr/>
          </p:nvSpPr>
          <p:spPr bwMode="auto">
            <a:xfrm>
              <a:off x="6096000" y="190039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400" b="1" dirty="0" smtClean="0"/>
                <a:t>ROS</a:t>
              </a:r>
              <a:r>
                <a:rPr lang="zh-CN" altLang="en-US" sz="1400" b="1" dirty="0" smtClean="0"/>
                <a:t> 系统概述</a:t>
              </a:r>
              <a:endParaRPr lang="en-US" altLang="zh-CN" sz="1400" b="1" dirty="0"/>
            </a:p>
          </p:txBody>
        </p:sp>
        <p:sp>
          <p:nvSpPr>
            <p:cNvPr id="49" name="î$ḻîďê"/>
            <p:cNvSpPr/>
            <p:nvPr/>
          </p:nvSpPr>
          <p:spPr bwMode="auto">
            <a:xfrm>
              <a:off x="6096000" y="283772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endParaRPr lang="en-US" altLang="zh-CN" sz="1400" b="1" dirty="0"/>
            </a:p>
          </p:txBody>
        </p:sp>
        <p:sp>
          <p:nvSpPr>
            <p:cNvPr id="50" name="íşḻîdè"/>
            <p:cNvSpPr/>
            <p:nvPr/>
          </p:nvSpPr>
          <p:spPr bwMode="auto">
            <a:xfrm>
              <a:off x="6096000" y="377505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endParaRPr lang="en-US" altLang="zh-CN" sz="1400" b="1" dirty="0"/>
            </a:p>
          </p:txBody>
        </p:sp>
        <p:sp>
          <p:nvSpPr>
            <p:cNvPr id="51" name="íŝḷîḍè"/>
            <p:cNvSpPr/>
            <p:nvPr/>
          </p:nvSpPr>
          <p:spPr bwMode="auto">
            <a:xfrm>
              <a:off x="6096000" y="3807037"/>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zh-CN" altLang="en-US" sz="1400" b="1" dirty="0" smtClean="0"/>
                <a:t>编写</a:t>
              </a:r>
              <a:r>
                <a:rPr lang="en-US" altLang="zh-CN" sz="1400" b="1" dirty="0" smtClean="0"/>
                <a:t>ROS</a:t>
              </a:r>
              <a:r>
                <a:rPr lang="zh-CN" altLang="en-US" sz="1400" b="1" dirty="0" smtClean="0"/>
                <a:t>节点</a:t>
              </a:r>
              <a:endParaRPr lang="en-US" altLang="zh-CN" sz="1400" b="1" dirty="0"/>
            </a:p>
          </p:txBody>
        </p:sp>
        <p:cxnSp>
          <p:nvCxnSpPr>
            <p:cNvPr id="53" name="直接连接符 52"/>
            <p:cNvCxnSpPr/>
            <p:nvPr/>
          </p:nvCxnSpPr>
          <p:spPr>
            <a:xfrm>
              <a:off x="6286500" y="2632088"/>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286500" y="3559189"/>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286500" y="4486290"/>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286500" y="5413391"/>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descr="100_100"/>
          <p:cNvPicPr>
            <a:picLocks noChangeAspect="1"/>
          </p:cNvPicPr>
          <p:nvPr/>
        </p:nvPicPr>
        <p:blipFill>
          <a:blip r:embed="rId4"/>
          <a:stretch>
            <a:fillRect/>
          </a:stretch>
        </p:blipFill>
        <p:spPr>
          <a:xfrm>
            <a:off x="479425" y="5860415"/>
            <a:ext cx="952500" cy="952500"/>
          </a:xfrm>
          <a:prstGeom prst="rect">
            <a:avLst/>
          </a:prstGeom>
        </p:spPr>
      </p:pic>
      <p:sp>
        <p:nvSpPr>
          <p:cNvPr id="4" name="文本框 3"/>
          <p:cNvSpPr txBox="1"/>
          <p:nvPr userDrawn="1"/>
        </p:nvSpPr>
        <p:spPr>
          <a:xfrm>
            <a:off x="9568180" y="6277610"/>
            <a:ext cx="2395220" cy="245110"/>
          </a:xfrm>
          <a:prstGeom prst="rect">
            <a:avLst/>
          </a:prstGeom>
          <a:noFill/>
        </p:spPr>
        <p:txBody>
          <a:bodyPr wrap="square" rtlCol="0">
            <a:spAutoFit/>
          </a:bodyPr>
          <a:lstStyle/>
          <a:p>
            <a:pPr algn="r"/>
            <a:r>
              <a:rPr lang="zh-CN" altLang="en-US" sz="1000">
                <a:solidFill>
                  <a:schemeClr val="tx2"/>
                </a:solidFill>
                <a:latin typeface="HelveticaNeueLT Std Thin" panose="020B0403020202020204" charset="0"/>
                <a:cs typeface="HelveticaNeueLT Std Thin" panose="020B0403020202020204" charset="0"/>
              </a:rPr>
              <a:t>julyedu.com</a:t>
            </a:r>
          </a:p>
        </p:txBody>
      </p:sp>
      <p:sp>
        <p:nvSpPr>
          <p:cNvPr id="5" name="页脚占位符 2"/>
          <p:cNvSpPr>
            <a:spLocks noGrp="1"/>
          </p:cNvSpPr>
          <p:nvPr/>
        </p:nvSpPr>
        <p:spPr>
          <a:xfrm>
            <a:off x="1431924" y="6233478"/>
            <a:ext cx="4140201" cy="206381"/>
          </a:xfrm>
        </p:spPr>
        <p:txBody>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r>
              <a:rPr lang="zh-CN" altLang="en-US" sz="1000" dirty="0">
                <a:solidFill>
                  <a:schemeClr val="tx2"/>
                </a:solidFill>
                <a:sym typeface="+mn-ea"/>
              </a:rPr>
              <a:t>无人驾驶实战与应用</a:t>
            </a:r>
            <a:endParaRPr lang="zh-CN" altLang="en-US" sz="1000" dirty="0">
              <a:solidFill>
                <a:schemeClr val="tx2"/>
              </a:solidFill>
            </a:endParaRPr>
          </a:p>
        </p:txBody>
      </p:sp>
      <p:sp>
        <p:nvSpPr>
          <p:cNvPr id="42" name="î$ḻîďê"/>
          <p:cNvSpPr/>
          <p:nvPr/>
        </p:nvSpPr>
        <p:spPr bwMode="auto">
          <a:xfrm>
            <a:off x="6096000" y="3840488"/>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endParaRPr lang="en-US" altLang="zh-CN" sz="1400" b="1" dirty="0"/>
          </a:p>
        </p:txBody>
      </p:sp>
      <p:sp>
        <p:nvSpPr>
          <p:cNvPr id="47" name="išlîḋe"/>
          <p:cNvSpPr/>
          <p:nvPr/>
        </p:nvSpPr>
        <p:spPr bwMode="auto">
          <a:xfrm>
            <a:off x="6096000" y="2889121"/>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400" b="1" dirty="0" smtClean="0"/>
              <a:t>ROS</a:t>
            </a:r>
            <a:r>
              <a:rPr lang="zh-CN" altLang="en-US" sz="1400" b="1" dirty="0"/>
              <a:t> </a:t>
            </a:r>
            <a:r>
              <a:rPr lang="zh-CN" altLang="en-US" sz="1400" b="1" dirty="0" smtClean="0"/>
              <a:t>基本概念和工具</a:t>
            </a:r>
            <a:endParaRPr lang="en-US" altLang="zh-CN" sz="1400" b="1" dirty="0"/>
          </a:p>
        </p:txBody>
      </p:sp>
      <p:sp>
        <p:nvSpPr>
          <p:cNvPr id="52" name="íŝḷîḍè"/>
          <p:cNvSpPr/>
          <p:nvPr/>
        </p:nvSpPr>
        <p:spPr bwMode="auto">
          <a:xfrm>
            <a:off x="6096000" y="476557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400" b="1" dirty="0" err="1" smtClean="0"/>
              <a:t>Docker</a:t>
            </a:r>
            <a:r>
              <a:rPr lang="en-US" altLang="zh-CN" sz="1400" b="1" dirty="0" smtClean="0"/>
              <a:t> </a:t>
            </a:r>
            <a:r>
              <a:rPr lang="zh-CN" altLang="en-US" sz="1400" b="1" dirty="0" smtClean="0"/>
              <a:t>介绍和使用</a:t>
            </a:r>
            <a:endParaRPr lang="en-US" altLang="zh-CN" sz="1400" b="1" dirty="0"/>
          </a:p>
        </p:txBody>
      </p:sp>
    </p:spTree>
    <p:extLst>
      <p:ext uri="{BB962C8B-B14F-4D97-AF65-F5344CB8AC3E}">
        <p14:creationId xmlns:p14="http://schemas.microsoft.com/office/powerpoint/2010/main" val="186931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20</a:t>
            </a:fld>
            <a:endParaRPr lang="zh-CN" altLang="en-US"/>
          </a:p>
        </p:txBody>
      </p:sp>
      <p:sp>
        <p:nvSpPr>
          <p:cNvPr id="3" name="标题 2"/>
          <p:cNvSpPr>
            <a:spLocks noGrp="1"/>
          </p:cNvSpPr>
          <p:nvPr>
            <p:ph type="title"/>
          </p:nvPr>
        </p:nvSpPr>
        <p:spPr/>
        <p:txBody>
          <a:bodyPr/>
          <a:lstStyle/>
          <a:p>
            <a:r>
              <a:rPr lang="en-US" altLang="zh-CN" b="0" dirty="0"/>
              <a:t>Create a ROS </a:t>
            </a:r>
            <a:r>
              <a:rPr lang="en-US" altLang="zh-CN" b="0" dirty="0" smtClean="0"/>
              <a:t>Workspace</a:t>
            </a:r>
            <a:endParaRPr kumimoji="1" lang="zh-CN" altLang="en-US" dirty="0"/>
          </a:p>
        </p:txBody>
      </p:sp>
      <p:sp>
        <p:nvSpPr>
          <p:cNvPr id="4" name="内容占位符 3"/>
          <p:cNvSpPr>
            <a:spLocks noGrp="1"/>
          </p:cNvSpPr>
          <p:nvPr>
            <p:ph sz="quarter" idx="13"/>
          </p:nvPr>
        </p:nvSpPr>
        <p:spPr>
          <a:xfrm>
            <a:off x="669923" y="1233489"/>
            <a:ext cx="10850563" cy="1695978"/>
          </a:xfrm>
        </p:spPr>
        <p:txBody>
          <a:bodyPr/>
          <a:lstStyle/>
          <a:p>
            <a:r>
              <a:rPr lang="en-US" altLang="zh-CN" dirty="0" err="1"/>
              <a:t>mkdir</a:t>
            </a:r>
            <a:r>
              <a:rPr lang="en-US" altLang="zh-CN" dirty="0"/>
              <a:t> -p ~/</a:t>
            </a:r>
            <a:r>
              <a:rPr lang="en-US" altLang="zh-CN" dirty="0" err="1"/>
              <a:t>catkin_ws</a:t>
            </a:r>
            <a:r>
              <a:rPr lang="en-US" altLang="zh-CN" dirty="0"/>
              <a:t>/</a:t>
            </a:r>
            <a:r>
              <a:rPr lang="en-US" altLang="zh-CN" dirty="0" err="1"/>
              <a:t>src</a:t>
            </a:r>
            <a:r>
              <a:rPr lang="en-US" altLang="zh-CN" dirty="0"/>
              <a:t> </a:t>
            </a:r>
            <a:endParaRPr lang="en-US" altLang="zh-CN" dirty="0" smtClean="0"/>
          </a:p>
          <a:p>
            <a:r>
              <a:rPr lang="en-US" altLang="zh-CN" dirty="0" smtClean="0"/>
              <a:t>cd ~/</a:t>
            </a:r>
            <a:r>
              <a:rPr lang="en-US" altLang="zh-CN" dirty="0" err="1" smtClean="0"/>
              <a:t>catkin_ws</a:t>
            </a:r>
            <a:endParaRPr lang="en-US" altLang="zh-CN" dirty="0" smtClean="0"/>
          </a:p>
          <a:p>
            <a:r>
              <a:rPr lang="en-US" altLang="zh-CN" dirty="0" err="1" smtClean="0"/>
              <a:t>catkin_make</a:t>
            </a:r>
            <a:endParaRPr lang="en-US" altLang="zh-CN" dirty="0" smtClean="0"/>
          </a:p>
          <a:p>
            <a:r>
              <a:rPr lang="zh-CN" altLang="en-US" dirty="0" smtClean="0"/>
              <a:t>添加</a:t>
            </a:r>
            <a:r>
              <a:rPr lang="en-US" altLang="zh-CN" dirty="0" err="1" smtClean="0"/>
              <a:t>devel</a:t>
            </a:r>
            <a:r>
              <a:rPr lang="zh-CN" altLang="en-US" dirty="0" smtClean="0"/>
              <a:t>下的</a:t>
            </a:r>
            <a:r>
              <a:rPr lang="en-US" altLang="zh-CN" dirty="0" err="1" smtClean="0"/>
              <a:t>setup.bash</a:t>
            </a:r>
            <a:r>
              <a:rPr lang="en-US" altLang="zh-CN" dirty="0" smtClean="0"/>
              <a:t> </a:t>
            </a:r>
            <a:r>
              <a:rPr lang="zh-CN" altLang="en-US" dirty="0" smtClean="0"/>
              <a:t>到 </a:t>
            </a:r>
            <a:r>
              <a:rPr lang="en-US" altLang="zh-CN" dirty="0" err="1" smtClean="0"/>
              <a:t>bashrc</a:t>
            </a:r>
            <a:r>
              <a:rPr lang="zh-CN" altLang="en-US" dirty="0" smtClean="0"/>
              <a:t>中</a:t>
            </a:r>
            <a:endParaRPr lang="en-US" altLang="zh-CN" dirty="0"/>
          </a:p>
        </p:txBody>
      </p:sp>
    </p:spTree>
    <p:extLst>
      <p:ext uri="{BB962C8B-B14F-4D97-AF65-F5344CB8AC3E}">
        <p14:creationId xmlns:p14="http://schemas.microsoft.com/office/powerpoint/2010/main" val="1765052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21</a:t>
            </a:fld>
            <a:endParaRPr lang="zh-CN" altLang="en-US"/>
          </a:p>
        </p:txBody>
      </p:sp>
      <p:sp>
        <p:nvSpPr>
          <p:cNvPr id="3" name="标题 2"/>
          <p:cNvSpPr>
            <a:spLocks noGrp="1"/>
          </p:cNvSpPr>
          <p:nvPr>
            <p:ph type="title"/>
          </p:nvPr>
        </p:nvSpPr>
        <p:spPr/>
        <p:txBody>
          <a:bodyPr/>
          <a:lstStyle/>
          <a:p>
            <a:r>
              <a:rPr kumimoji="1" lang="zh-CN" altLang="en-US" dirty="0" smtClean="0"/>
              <a:t>创建一个</a:t>
            </a:r>
            <a:r>
              <a:rPr kumimoji="1" lang="en-US" altLang="zh-CN" dirty="0" err="1" smtClean="0"/>
              <a:t>rospackage</a:t>
            </a:r>
            <a:endParaRPr kumimoji="1" lang="zh-CN" altLang="en-US" dirty="0"/>
          </a:p>
        </p:txBody>
      </p:sp>
      <p:sp>
        <p:nvSpPr>
          <p:cNvPr id="4" name="内容占位符 3"/>
          <p:cNvSpPr>
            <a:spLocks noGrp="1"/>
          </p:cNvSpPr>
          <p:nvPr>
            <p:ph sz="quarter" idx="13"/>
          </p:nvPr>
        </p:nvSpPr>
        <p:spPr/>
        <p:txBody>
          <a:bodyPr/>
          <a:lstStyle/>
          <a:p>
            <a:r>
              <a:rPr lang="en-US" altLang="zh-CN" dirty="0" err="1" smtClean="0"/>
              <a:t>catkin_create_pkg</a:t>
            </a:r>
            <a:r>
              <a:rPr lang="en-US" altLang="zh-CN" dirty="0" smtClean="0"/>
              <a:t> </a:t>
            </a:r>
            <a:r>
              <a:rPr lang="en-US" altLang="zh-CN" dirty="0" err="1" smtClean="0"/>
              <a:t>july_say</a:t>
            </a:r>
            <a:r>
              <a:rPr lang="zh-CN" altLang="en-US" dirty="0" smtClean="0"/>
              <a:t> </a:t>
            </a:r>
            <a:r>
              <a:rPr lang="en-US" altLang="zh-CN" dirty="0" err="1" smtClean="0"/>
              <a:t>std_msgs</a:t>
            </a:r>
            <a:r>
              <a:rPr lang="en-US" altLang="zh-CN" dirty="0" smtClean="0"/>
              <a:t> </a:t>
            </a:r>
            <a:r>
              <a:rPr lang="en-US" altLang="zh-CN" dirty="0" err="1" smtClean="0"/>
              <a:t>roscpp</a:t>
            </a:r>
            <a:endParaRPr lang="en-US" altLang="zh-CN" dirty="0" smtClean="0"/>
          </a:p>
          <a:p>
            <a:endParaRPr lang="en-US" altLang="zh-CN" dirty="0" smtClean="0"/>
          </a:p>
          <a:p>
            <a:r>
              <a:rPr kumimoji="1" lang="zh-CN" altLang="en-US" dirty="0" smtClean="0"/>
              <a:t>在</a:t>
            </a:r>
            <a:r>
              <a:rPr kumimoji="1" lang="en-US" altLang="zh-CN" dirty="0" err="1" smtClean="0"/>
              <a:t>july_say</a:t>
            </a:r>
            <a:r>
              <a:rPr kumimoji="1" lang="en-US" altLang="zh-CN" dirty="0" smtClean="0"/>
              <a:t>/</a:t>
            </a:r>
            <a:r>
              <a:rPr kumimoji="1" lang="en-US" altLang="zh-CN" dirty="0" err="1" smtClean="0"/>
              <a:t>src</a:t>
            </a:r>
            <a:r>
              <a:rPr kumimoji="1" lang="zh-CN" altLang="en-US" dirty="0" smtClean="0"/>
              <a:t>下编写代码</a:t>
            </a:r>
            <a:endParaRPr kumimoji="1" lang="en-US" altLang="zh-CN" dirty="0" smtClean="0"/>
          </a:p>
          <a:p>
            <a:endParaRPr kumimoji="1" lang="en-US" altLang="zh-CN" dirty="0" smtClean="0"/>
          </a:p>
          <a:p>
            <a:r>
              <a:rPr kumimoji="1" lang="zh-CN" altLang="en-US" dirty="0" smtClean="0"/>
              <a:t>重点代码</a:t>
            </a:r>
            <a:r>
              <a:rPr kumimoji="1" lang="en-US" altLang="zh-CN" dirty="0" smtClean="0"/>
              <a:t/>
            </a:r>
            <a:br>
              <a:rPr kumimoji="1" lang="en-US" altLang="zh-CN" dirty="0" smtClean="0"/>
            </a:br>
            <a:r>
              <a:rPr kumimoji="1" lang="en-US" altLang="zh-CN" dirty="0" smtClean="0"/>
              <a:t/>
            </a:r>
            <a:br>
              <a:rPr kumimoji="1" lang="en-US" altLang="zh-CN" dirty="0" smtClean="0"/>
            </a:br>
            <a:r>
              <a:rPr kumimoji="1" lang="en-US" altLang="zh-CN" dirty="0" smtClean="0"/>
              <a:t/>
            </a:r>
            <a:br>
              <a:rPr kumimoji="1" lang="en-US" altLang="zh-CN" dirty="0" smtClean="0"/>
            </a:br>
            <a:r>
              <a:rPr lang="en-US" altLang="zh-CN" dirty="0" err="1" smtClean="0"/>
              <a:t>ros</a:t>
            </a:r>
            <a:r>
              <a:rPr lang="en-US" altLang="zh-CN" dirty="0" smtClean="0"/>
              <a:t>::Publisher </a:t>
            </a:r>
            <a:r>
              <a:rPr lang="en-US" altLang="zh-CN" dirty="0" err="1" smtClean="0"/>
              <a:t>july_pub</a:t>
            </a:r>
            <a:r>
              <a:rPr lang="en-US" altLang="zh-CN" dirty="0" smtClean="0"/>
              <a:t> = </a:t>
            </a:r>
            <a:r>
              <a:rPr lang="en-US" altLang="zh-CN" dirty="0" err="1" smtClean="0"/>
              <a:t>n.advertise</a:t>
            </a:r>
            <a:r>
              <a:rPr lang="en-US" altLang="zh-CN" dirty="0" smtClean="0"/>
              <a:t>&lt;</a:t>
            </a:r>
            <a:r>
              <a:rPr lang="en-US" altLang="zh-CN" dirty="0" err="1" smtClean="0"/>
              <a:t>std_msgs</a:t>
            </a:r>
            <a:r>
              <a:rPr lang="en-US" altLang="zh-CN" dirty="0" smtClean="0"/>
              <a:t>::String&gt;(”</a:t>
            </a:r>
            <a:r>
              <a:rPr lang="en-US" altLang="zh-CN" dirty="0" err="1" smtClean="0"/>
              <a:t>july_topic</a:t>
            </a:r>
            <a:r>
              <a:rPr lang="en-US" altLang="zh-CN" dirty="0" smtClean="0"/>
              <a:t>“, 1000); </a:t>
            </a:r>
            <a:r>
              <a:rPr lang="zh-CN" altLang="en-US" dirty="0" smtClean="0"/>
              <a:t> </a:t>
            </a:r>
            <a:r>
              <a:rPr lang="en-US" altLang="zh-CN" dirty="0" smtClean="0"/>
              <a:t>//</a:t>
            </a:r>
            <a:r>
              <a:rPr lang="zh-CN" altLang="en-US" dirty="0" smtClean="0"/>
              <a:t>声明往</a:t>
            </a:r>
            <a:r>
              <a:rPr lang="en-US" altLang="zh-CN" dirty="0" err="1" smtClean="0"/>
              <a:t>july_topic</a:t>
            </a:r>
            <a:r>
              <a:rPr lang="zh-CN" altLang="en-US" dirty="0" smtClean="0"/>
              <a:t>发布</a:t>
            </a:r>
            <a:r>
              <a:rPr lang="en-US" altLang="zh-CN" dirty="0" err="1" smtClean="0"/>
              <a:t>std_msgs</a:t>
            </a:r>
            <a:r>
              <a:rPr lang="zh-CN" altLang="en-US" dirty="0" smtClean="0"/>
              <a:t>类型的</a:t>
            </a:r>
            <a:r>
              <a:rPr lang="en-US" altLang="zh-CN" dirty="0" smtClean="0"/>
              <a:t>message</a:t>
            </a:r>
            <a:br>
              <a:rPr lang="en-US" altLang="zh-CN" dirty="0" smtClean="0"/>
            </a:br>
            <a:r>
              <a:rPr lang="en-US" altLang="zh-CN" dirty="0" smtClean="0"/>
              <a:t/>
            </a:r>
            <a:br>
              <a:rPr lang="en-US" altLang="zh-CN" dirty="0" smtClean="0"/>
            </a:br>
            <a:r>
              <a:rPr lang="en-US" altLang="zh-CN" dirty="0" smtClean="0"/>
              <a:t/>
            </a:r>
            <a:br>
              <a:rPr lang="en-US" altLang="zh-CN" dirty="0" smtClean="0"/>
            </a:br>
            <a:endParaRPr kumimoji="1" lang="en-US" altLang="zh-CN" dirty="0"/>
          </a:p>
        </p:txBody>
      </p:sp>
    </p:spTree>
    <p:extLst>
      <p:ext uri="{BB962C8B-B14F-4D97-AF65-F5344CB8AC3E}">
        <p14:creationId xmlns:p14="http://schemas.microsoft.com/office/powerpoint/2010/main" val="1782327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22</a:t>
            </a:fld>
            <a:endParaRPr lang="zh-CN" altLang="en-US"/>
          </a:p>
        </p:txBody>
      </p:sp>
      <p:sp>
        <p:nvSpPr>
          <p:cNvPr id="3" name="标题 2"/>
          <p:cNvSpPr>
            <a:spLocks noGrp="1"/>
          </p:cNvSpPr>
          <p:nvPr>
            <p:ph type="title"/>
          </p:nvPr>
        </p:nvSpPr>
        <p:spPr/>
        <p:txBody>
          <a:bodyPr/>
          <a:lstStyle/>
          <a:p>
            <a:r>
              <a:rPr kumimoji="1" lang="zh-CN" altLang="en-US" dirty="0" smtClean="0"/>
              <a:t>创建</a:t>
            </a:r>
            <a:r>
              <a:rPr kumimoji="1" lang="en-US" altLang="zh-CN" dirty="0" err="1" smtClean="0"/>
              <a:t>july_listener.cpp</a:t>
            </a:r>
            <a:endParaRPr kumimoji="1" lang="zh-CN" altLang="en-US" dirty="0"/>
          </a:p>
        </p:txBody>
      </p:sp>
      <p:sp>
        <p:nvSpPr>
          <p:cNvPr id="4" name="内容占位符 3"/>
          <p:cNvSpPr>
            <a:spLocks noGrp="1"/>
          </p:cNvSpPr>
          <p:nvPr>
            <p:ph sz="quarter" idx="13"/>
          </p:nvPr>
        </p:nvSpPr>
        <p:spPr/>
        <p:txBody>
          <a:bodyPr/>
          <a:lstStyle/>
          <a:p>
            <a:r>
              <a:rPr lang="en-US" altLang="zh-CN" dirty="0" err="1"/>
              <a:t>catkin_create_pkg</a:t>
            </a:r>
            <a:r>
              <a:rPr lang="en-US" altLang="zh-CN" dirty="0"/>
              <a:t> </a:t>
            </a:r>
            <a:r>
              <a:rPr lang="en-US" altLang="zh-CN" dirty="0" err="1" smtClean="0"/>
              <a:t>july_listener</a:t>
            </a:r>
            <a:r>
              <a:rPr lang="zh-CN" altLang="en-US" dirty="0" smtClean="0"/>
              <a:t> </a:t>
            </a:r>
            <a:r>
              <a:rPr lang="en-US" altLang="zh-CN" dirty="0" err="1" smtClean="0"/>
              <a:t>std_msgs</a:t>
            </a:r>
            <a:r>
              <a:rPr lang="en-US" altLang="zh-CN" dirty="0" smtClean="0"/>
              <a:t> </a:t>
            </a:r>
            <a:r>
              <a:rPr lang="en-US" altLang="zh-CN" dirty="0" err="1" smtClean="0"/>
              <a:t>roscpp</a:t>
            </a:r>
            <a:endParaRPr lang="en-US" altLang="zh-CN" dirty="0" smtClean="0"/>
          </a:p>
          <a:p>
            <a:endParaRPr lang="en-US" altLang="zh-CN" dirty="0" smtClean="0"/>
          </a:p>
          <a:p>
            <a:r>
              <a:rPr kumimoji="1" lang="zh-CN" altLang="en-US" dirty="0" smtClean="0"/>
              <a:t>在</a:t>
            </a:r>
            <a:r>
              <a:rPr kumimoji="1" lang="en-US" altLang="zh-CN" dirty="0" err="1" smtClean="0"/>
              <a:t>july_listener</a:t>
            </a:r>
            <a:r>
              <a:rPr kumimoji="1" lang="en-US" altLang="zh-CN" dirty="0" smtClean="0"/>
              <a:t>/</a:t>
            </a:r>
            <a:r>
              <a:rPr kumimoji="1" lang="en-US" altLang="zh-CN" dirty="0" err="1" smtClean="0"/>
              <a:t>src</a:t>
            </a:r>
            <a:r>
              <a:rPr kumimoji="1" lang="zh-CN" altLang="en-US" dirty="0" smtClean="0"/>
              <a:t>下编写代码</a:t>
            </a:r>
            <a:endParaRPr kumimoji="1" lang="en-US" altLang="zh-CN" dirty="0" smtClean="0"/>
          </a:p>
          <a:p>
            <a:endParaRPr kumimoji="1" lang="en-US" altLang="zh-CN" dirty="0" smtClean="0"/>
          </a:p>
          <a:p>
            <a:r>
              <a:rPr kumimoji="1" lang="zh-CN" altLang="en-US" dirty="0" smtClean="0"/>
              <a:t>重点代码</a:t>
            </a:r>
            <a:r>
              <a:rPr kumimoji="1" lang="en-US" altLang="zh-CN" dirty="0" smtClean="0"/>
              <a:t/>
            </a:r>
            <a:br>
              <a:rPr kumimoji="1" lang="en-US" altLang="zh-CN" dirty="0" smtClean="0"/>
            </a:br>
            <a:r>
              <a:rPr kumimoji="1" lang="en-US" altLang="zh-CN" dirty="0" smtClean="0"/>
              <a:t/>
            </a:r>
            <a:br>
              <a:rPr kumimoji="1" lang="en-US" altLang="zh-CN" dirty="0" smtClean="0"/>
            </a:br>
            <a:r>
              <a:rPr kumimoji="1" lang="en-US" altLang="zh-CN" dirty="0" smtClean="0"/>
              <a:t/>
            </a:r>
            <a:br>
              <a:rPr kumimoji="1" lang="en-US" altLang="zh-CN" dirty="0" smtClean="0"/>
            </a:br>
            <a:r>
              <a:rPr lang="en-US" altLang="zh-CN" dirty="0" err="1" smtClean="0"/>
              <a:t>ros</a:t>
            </a:r>
            <a:r>
              <a:rPr lang="en-US" altLang="zh-CN" dirty="0"/>
              <a:t>::Subscriber sub = </a:t>
            </a:r>
            <a:r>
              <a:rPr lang="en-US" altLang="zh-CN" dirty="0" err="1"/>
              <a:t>n.subscribe</a:t>
            </a:r>
            <a:r>
              <a:rPr lang="en-US" altLang="zh-CN" dirty="0" smtClean="0"/>
              <a:t>(”</a:t>
            </a:r>
            <a:r>
              <a:rPr lang="en-US" altLang="zh-CN" dirty="0" err="1" smtClean="0"/>
              <a:t>july_listener</a:t>
            </a:r>
            <a:r>
              <a:rPr lang="en-US" altLang="zh-CN" dirty="0" smtClean="0"/>
              <a:t>“, 10, </a:t>
            </a:r>
            <a:r>
              <a:rPr lang="en-US" altLang="zh-CN" dirty="0" err="1" smtClean="0"/>
              <a:t>julyCallback</a:t>
            </a:r>
            <a:r>
              <a:rPr lang="en-US" altLang="zh-CN" dirty="0"/>
              <a:t>); </a:t>
            </a:r>
            <a:r>
              <a:rPr lang="en-US" altLang="zh-CN" dirty="0" smtClean="0"/>
              <a:t>//</a:t>
            </a:r>
            <a:r>
              <a:rPr lang="zh-CN" altLang="en-US" dirty="0" smtClean="0"/>
              <a:t>声明一个监听器，和当收到这个</a:t>
            </a:r>
            <a:r>
              <a:rPr lang="en-US" altLang="zh-CN" dirty="0" smtClean="0"/>
              <a:t>topic</a:t>
            </a:r>
            <a:r>
              <a:rPr lang="zh-CN" altLang="en-US" dirty="0" smtClean="0"/>
              <a:t>发送的</a:t>
            </a:r>
            <a:r>
              <a:rPr lang="en-US" altLang="zh-CN" dirty="0" smtClean="0"/>
              <a:t>message</a:t>
            </a:r>
            <a:r>
              <a:rPr lang="zh-CN" altLang="en-US" dirty="0" smtClean="0"/>
              <a:t>之后要执行的操作</a:t>
            </a:r>
            <a:r>
              <a:rPr lang="en-US" altLang="zh-CN" dirty="0"/>
              <a:t/>
            </a:r>
            <a:br>
              <a:rPr lang="en-US" altLang="zh-CN" dirty="0"/>
            </a:br>
            <a:r>
              <a:rPr lang="en-US" altLang="zh-CN" dirty="0"/>
              <a:t> </a:t>
            </a:r>
            <a:r>
              <a:rPr lang="en-US" altLang="zh-CN" dirty="0" smtClean="0"/>
              <a:t/>
            </a:r>
            <a:br>
              <a:rPr lang="en-US" altLang="zh-CN" dirty="0" smtClean="0"/>
            </a:br>
            <a:r>
              <a:rPr lang="en-US" altLang="zh-CN" dirty="0" smtClean="0"/>
              <a:t/>
            </a:r>
            <a:br>
              <a:rPr lang="en-US" altLang="zh-CN" dirty="0" smtClean="0"/>
            </a:br>
            <a:r>
              <a:rPr lang="en-US" altLang="zh-CN" dirty="0"/>
              <a:t/>
            </a:r>
            <a:br>
              <a:rPr lang="en-US" altLang="zh-CN" dirty="0"/>
            </a:br>
            <a:endParaRPr kumimoji="1" lang="en-US" altLang="zh-CN" dirty="0"/>
          </a:p>
        </p:txBody>
      </p:sp>
    </p:spTree>
    <p:extLst>
      <p:ext uri="{BB962C8B-B14F-4D97-AF65-F5344CB8AC3E}">
        <p14:creationId xmlns:p14="http://schemas.microsoft.com/office/powerpoint/2010/main" val="1104194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23</a:t>
            </a:fld>
            <a:endParaRPr lang="zh-CN" altLang="en-US"/>
          </a:p>
        </p:txBody>
      </p:sp>
      <p:sp>
        <p:nvSpPr>
          <p:cNvPr id="3" name="标题 2"/>
          <p:cNvSpPr>
            <a:spLocks noGrp="1"/>
          </p:cNvSpPr>
          <p:nvPr>
            <p:ph type="title"/>
          </p:nvPr>
        </p:nvSpPr>
        <p:spPr/>
        <p:txBody>
          <a:bodyPr/>
          <a:lstStyle/>
          <a:p>
            <a:r>
              <a:rPr kumimoji="1" lang="zh-CN" altLang="en-US" dirty="0" smtClean="0"/>
              <a:t>测试节点 </a:t>
            </a:r>
            <a:r>
              <a:rPr kumimoji="1" lang="en-US" altLang="zh-CN" dirty="0" smtClean="0"/>
              <a:t>&amp;</a:t>
            </a:r>
            <a:r>
              <a:rPr kumimoji="1" lang="zh-CN" altLang="en-US" dirty="0" smtClean="0"/>
              <a:t> </a:t>
            </a:r>
            <a:r>
              <a:rPr kumimoji="1" lang="en-US" altLang="zh-CN" dirty="0" err="1" smtClean="0"/>
              <a:t>rqt_graph</a:t>
            </a:r>
            <a:r>
              <a:rPr kumimoji="1" lang="zh-CN" altLang="en-US" dirty="0" smtClean="0"/>
              <a:t>工具</a:t>
            </a:r>
            <a:endParaRPr kumimoji="1" lang="zh-CN" altLang="en-US" dirty="0"/>
          </a:p>
        </p:txBody>
      </p:sp>
      <p:sp>
        <p:nvSpPr>
          <p:cNvPr id="4" name="内容占位符 3"/>
          <p:cNvSpPr>
            <a:spLocks noGrp="1"/>
          </p:cNvSpPr>
          <p:nvPr>
            <p:ph sz="quarter" idx="13"/>
          </p:nvPr>
        </p:nvSpPr>
        <p:spPr>
          <a:xfrm>
            <a:off x="669924" y="1342950"/>
            <a:ext cx="10850563" cy="1464045"/>
          </a:xfrm>
        </p:spPr>
        <p:txBody>
          <a:bodyPr/>
          <a:lstStyle/>
          <a:p>
            <a:r>
              <a:rPr kumimoji="1" lang="en-US" altLang="zh-CN" dirty="0" err="1"/>
              <a:t>r</a:t>
            </a:r>
            <a:r>
              <a:rPr kumimoji="1" lang="en-US" altLang="zh-CN" dirty="0" err="1" smtClean="0"/>
              <a:t>osrun</a:t>
            </a:r>
            <a:r>
              <a:rPr kumimoji="1" lang="zh-CN" altLang="en-US" dirty="0" smtClean="0"/>
              <a:t> </a:t>
            </a:r>
            <a:r>
              <a:rPr kumimoji="1" lang="en-US" altLang="zh-CN" dirty="0" err="1" smtClean="0"/>
              <a:t>july_say</a:t>
            </a:r>
            <a:r>
              <a:rPr kumimoji="1" lang="en-US" altLang="zh-CN" dirty="0" smtClean="0"/>
              <a:t> </a:t>
            </a:r>
            <a:r>
              <a:rPr kumimoji="1" lang="en-US" altLang="zh-CN" dirty="0" err="1" smtClean="0"/>
              <a:t>july_say_node</a:t>
            </a:r>
            <a:r>
              <a:rPr kumimoji="1" lang="en-US" altLang="zh-CN" dirty="0" smtClean="0"/>
              <a:t> &amp; </a:t>
            </a:r>
            <a:r>
              <a:rPr kumimoji="1" lang="en-US" altLang="zh-CN" dirty="0" err="1"/>
              <a:t>rosrun</a:t>
            </a:r>
            <a:r>
              <a:rPr kumimoji="1" lang="zh-CN" altLang="en-US" dirty="0"/>
              <a:t> </a:t>
            </a:r>
            <a:r>
              <a:rPr kumimoji="1" lang="en-US" altLang="zh-CN" dirty="0" err="1" smtClean="0"/>
              <a:t>july_listen</a:t>
            </a:r>
            <a:r>
              <a:rPr kumimoji="1" lang="en-US" altLang="zh-CN" dirty="0" smtClean="0"/>
              <a:t> </a:t>
            </a:r>
            <a:r>
              <a:rPr kumimoji="1" lang="en-US" altLang="zh-CN" dirty="0" err="1" smtClean="0"/>
              <a:t>july_listen_node</a:t>
            </a:r>
            <a:r>
              <a:rPr kumimoji="1" lang="en-US" altLang="zh-CN" dirty="0" smtClean="0"/>
              <a:t> </a:t>
            </a:r>
          </a:p>
          <a:p>
            <a:r>
              <a:rPr kumimoji="1" lang="en-US" altLang="zh-CN" dirty="0" err="1" smtClean="0"/>
              <a:t>Rostopic</a:t>
            </a:r>
            <a:r>
              <a:rPr kumimoji="1" lang="en-US" altLang="zh-CN" dirty="0" smtClean="0"/>
              <a:t> echo </a:t>
            </a:r>
            <a:r>
              <a:rPr kumimoji="1" lang="en-US" altLang="zh-CN" dirty="0" err="1" smtClean="0"/>
              <a:t>july_topic</a:t>
            </a:r>
            <a:r>
              <a:rPr kumimoji="1" lang="en-US" altLang="zh-CN" dirty="0" smtClean="0"/>
              <a:t> </a:t>
            </a:r>
            <a:r>
              <a:rPr kumimoji="1" lang="zh-CN" altLang="en-US" dirty="0" smtClean="0"/>
              <a:t>查看控制台输出</a:t>
            </a:r>
            <a:endParaRPr kumimoji="1" lang="en-US" altLang="zh-CN" dirty="0" smtClean="0"/>
          </a:p>
          <a:p>
            <a:r>
              <a:rPr kumimoji="1" lang="en-US" altLang="zh-CN" dirty="0" err="1" smtClean="0"/>
              <a:t>Rosrun</a:t>
            </a:r>
            <a:r>
              <a:rPr kumimoji="1" lang="en-US" altLang="zh-CN" dirty="0" smtClean="0"/>
              <a:t> </a:t>
            </a:r>
            <a:r>
              <a:rPr kumimoji="1" lang="en-US" altLang="zh-CN" dirty="0" err="1" smtClean="0"/>
              <a:t>rqt_graph</a:t>
            </a:r>
            <a:r>
              <a:rPr kumimoji="1" lang="en-US" altLang="zh-CN" dirty="0" smtClean="0"/>
              <a:t> </a:t>
            </a:r>
            <a:r>
              <a:rPr kumimoji="1" lang="en-US" altLang="zh-CN" dirty="0" err="1" smtClean="0"/>
              <a:t>rqt_graph</a:t>
            </a:r>
            <a:r>
              <a:rPr kumimoji="1" lang="zh-CN" altLang="en-US" dirty="0" smtClean="0"/>
              <a:t> 查看节点图</a:t>
            </a:r>
            <a:endParaRPr kumimoji="1" lang="zh-CN" altLang="en-US" dirty="0"/>
          </a:p>
        </p:txBody>
      </p:sp>
      <p:pic>
        <p:nvPicPr>
          <p:cNvPr id="5" name="图片 4"/>
          <p:cNvPicPr>
            <a:picLocks noChangeAspect="1"/>
          </p:cNvPicPr>
          <p:nvPr/>
        </p:nvPicPr>
        <p:blipFill>
          <a:blip r:embed="rId2"/>
          <a:stretch>
            <a:fillRect/>
          </a:stretch>
        </p:blipFill>
        <p:spPr>
          <a:xfrm>
            <a:off x="669924" y="2518040"/>
            <a:ext cx="6736244" cy="3214560"/>
          </a:xfrm>
          <a:prstGeom prst="rect">
            <a:avLst/>
          </a:prstGeom>
        </p:spPr>
      </p:pic>
    </p:spTree>
    <p:extLst>
      <p:ext uri="{BB962C8B-B14F-4D97-AF65-F5344CB8AC3E}">
        <p14:creationId xmlns:p14="http://schemas.microsoft.com/office/powerpoint/2010/main" val="496039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24</a:t>
            </a:fld>
            <a:endParaRPr lang="zh-CN" altLang="en-US"/>
          </a:p>
        </p:txBody>
      </p:sp>
      <p:sp>
        <p:nvSpPr>
          <p:cNvPr id="3" name="标题 2"/>
          <p:cNvSpPr>
            <a:spLocks noGrp="1"/>
          </p:cNvSpPr>
          <p:nvPr>
            <p:ph type="title"/>
          </p:nvPr>
        </p:nvSpPr>
        <p:spPr/>
        <p:txBody>
          <a:bodyPr/>
          <a:lstStyle/>
          <a:p>
            <a:r>
              <a:rPr kumimoji="1" lang="zh-CN" altLang="en-US" dirty="0" smtClean="0"/>
              <a:t>创建自己的</a:t>
            </a:r>
            <a:r>
              <a:rPr kumimoji="1" lang="en-US" altLang="zh-CN" dirty="0" smtClean="0"/>
              <a:t>message</a:t>
            </a:r>
            <a:r>
              <a:rPr kumimoji="1" lang="zh-CN" altLang="en-US" dirty="0" smtClean="0"/>
              <a:t>类型</a:t>
            </a:r>
            <a:endParaRPr kumimoji="1" lang="zh-CN" altLang="en-US" dirty="0"/>
          </a:p>
        </p:txBody>
      </p:sp>
      <p:sp>
        <p:nvSpPr>
          <p:cNvPr id="4" name="内容占位符 3"/>
          <p:cNvSpPr>
            <a:spLocks noGrp="1"/>
          </p:cNvSpPr>
          <p:nvPr>
            <p:ph sz="quarter" idx="13"/>
          </p:nvPr>
        </p:nvSpPr>
        <p:spPr>
          <a:xfrm>
            <a:off x="669925" y="1130298"/>
            <a:ext cx="10850563" cy="4887729"/>
          </a:xfrm>
        </p:spPr>
        <p:txBody>
          <a:bodyPr/>
          <a:lstStyle/>
          <a:p>
            <a:r>
              <a:rPr lang="zh-CN" altLang="en-US" dirty="0" smtClean="0"/>
              <a:t>创建一个叫</a:t>
            </a:r>
            <a:r>
              <a:rPr lang="en-US" altLang="zh-CN" dirty="0" err="1" smtClean="0"/>
              <a:t>july_msgs</a:t>
            </a:r>
            <a:r>
              <a:rPr lang="en-US" altLang="zh-CN" dirty="0" smtClean="0"/>
              <a:t> </a:t>
            </a:r>
            <a:r>
              <a:rPr lang="zh-CN" altLang="en-US" dirty="0" smtClean="0"/>
              <a:t>的 </a:t>
            </a:r>
            <a:r>
              <a:rPr lang="en-US" altLang="zh-CN" dirty="0" smtClean="0"/>
              <a:t>package</a:t>
            </a:r>
          </a:p>
          <a:p>
            <a:r>
              <a:rPr lang="zh-CN" altLang="en-US" dirty="0" smtClean="0"/>
              <a:t>添加 一个 </a:t>
            </a:r>
            <a:r>
              <a:rPr lang="en-US" altLang="zh-CN" dirty="0" err="1" smtClean="0"/>
              <a:t>int</a:t>
            </a:r>
            <a:r>
              <a:rPr lang="zh-CN" altLang="en-US" dirty="0" smtClean="0"/>
              <a:t>型参数 和 一个</a:t>
            </a:r>
            <a:r>
              <a:rPr lang="en-US" altLang="zh-CN" dirty="0" smtClean="0"/>
              <a:t>string</a:t>
            </a:r>
            <a:r>
              <a:rPr lang="zh-CN" altLang="en-US" dirty="0" smtClean="0"/>
              <a:t>参数</a:t>
            </a:r>
            <a:endParaRPr lang="en-US" altLang="zh-CN" dirty="0" smtClean="0"/>
          </a:p>
          <a:p>
            <a:r>
              <a:rPr lang="zh-CN" altLang="en-US" dirty="0" smtClean="0"/>
              <a:t>添加依赖到</a:t>
            </a:r>
            <a:r>
              <a:rPr lang="en-US" altLang="zh-CN" dirty="0" err="1" smtClean="0"/>
              <a:t>package.xml</a:t>
            </a:r>
            <a:r>
              <a:rPr lang="en-US" altLang="zh-CN" dirty="0"/>
              <a:t/>
            </a:r>
            <a:br>
              <a:rPr lang="en-US" altLang="zh-CN" dirty="0"/>
            </a:br>
            <a:r>
              <a:rPr lang="en-US" altLang="zh-CN" dirty="0" smtClean="0"/>
              <a:t>&lt;</a:t>
            </a:r>
            <a:r>
              <a:rPr lang="en-US" altLang="zh-CN" dirty="0" err="1"/>
              <a:t>build_depend</a:t>
            </a:r>
            <a:r>
              <a:rPr lang="en-US" altLang="zh-CN" dirty="0"/>
              <a:t>&gt;</a:t>
            </a:r>
            <a:r>
              <a:rPr lang="en-US" altLang="zh-CN" dirty="0" err="1"/>
              <a:t>message_generation</a:t>
            </a:r>
            <a:r>
              <a:rPr lang="en-US" altLang="zh-CN" dirty="0"/>
              <a:t>&lt;/</a:t>
            </a:r>
            <a:r>
              <a:rPr lang="en-US" altLang="zh-CN" dirty="0" err="1"/>
              <a:t>build_depend</a:t>
            </a:r>
            <a:r>
              <a:rPr lang="en-US" altLang="zh-CN" dirty="0"/>
              <a:t>&gt; &lt;</a:t>
            </a:r>
            <a:r>
              <a:rPr lang="en-US" altLang="zh-CN" dirty="0" err="1"/>
              <a:t>exec_depend</a:t>
            </a:r>
            <a:r>
              <a:rPr lang="en-US" altLang="zh-CN" dirty="0"/>
              <a:t>&gt;</a:t>
            </a:r>
            <a:r>
              <a:rPr lang="en-US" altLang="zh-CN" dirty="0" err="1"/>
              <a:t>message_runtime</a:t>
            </a:r>
            <a:r>
              <a:rPr lang="en-US" altLang="zh-CN" dirty="0"/>
              <a:t>&lt;/</a:t>
            </a:r>
            <a:r>
              <a:rPr lang="en-US" altLang="zh-CN" dirty="0" err="1"/>
              <a:t>exec_depend</a:t>
            </a:r>
            <a:r>
              <a:rPr lang="en-US" altLang="zh-CN" dirty="0"/>
              <a:t>&gt;</a:t>
            </a:r>
            <a:endParaRPr lang="en-US" altLang="zh-CN" dirty="0" smtClean="0"/>
          </a:p>
          <a:p>
            <a:r>
              <a:rPr kumimoji="1" lang="zh-CN" altLang="en-US" dirty="0" smtClean="0"/>
              <a:t>修改</a:t>
            </a:r>
            <a:r>
              <a:rPr kumimoji="1" lang="en-US" altLang="zh-CN" dirty="0" err="1" smtClean="0"/>
              <a:t>Cmakelist.txt</a:t>
            </a:r>
            <a:r>
              <a:rPr kumimoji="1" lang="en-US" altLang="zh-CN" dirty="0" smtClean="0"/>
              <a:t/>
            </a:r>
            <a:br>
              <a:rPr kumimoji="1" lang="en-US" altLang="zh-CN" dirty="0" smtClean="0"/>
            </a:br>
            <a:r>
              <a:rPr kumimoji="1" lang="en-US" altLang="zh-CN" dirty="0" smtClean="0"/>
              <a:t/>
            </a:r>
            <a:br>
              <a:rPr kumimoji="1" lang="en-US" altLang="zh-CN" dirty="0" smtClean="0"/>
            </a:br>
            <a:r>
              <a:rPr lang="en-US" altLang="zh-CN" dirty="0" err="1" smtClean="0"/>
              <a:t>find_package</a:t>
            </a:r>
            <a:r>
              <a:rPr lang="en-US" altLang="zh-CN" dirty="0" smtClean="0"/>
              <a:t>(catkin </a:t>
            </a:r>
            <a:r>
              <a:rPr lang="en-US" altLang="zh-CN" dirty="0"/>
              <a:t>REQUIRED COMPONENTS </a:t>
            </a:r>
            <a:r>
              <a:rPr lang="en-US" altLang="zh-CN" dirty="0" err="1"/>
              <a:t>roscpp</a:t>
            </a:r>
            <a:r>
              <a:rPr lang="en-US" altLang="zh-CN" dirty="0"/>
              <a:t> </a:t>
            </a:r>
            <a:r>
              <a:rPr lang="en-US" altLang="zh-CN" dirty="0" err="1"/>
              <a:t>rospy</a:t>
            </a:r>
            <a:r>
              <a:rPr lang="en-US" altLang="zh-CN" dirty="0"/>
              <a:t> </a:t>
            </a:r>
            <a:r>
              <a:rPr lang="en-US" altLang="zh-CN" dirty="0" err="1"/>
              <a:t>std_msgs</a:t>
            </a:r>
            <a:r>
              <a:rPr lang="en-US" altLang="zh-CN" dirty="0"/>
              <a:t> </a:t>
            </a:r>
            <a:r>
              <a:rPr lang="en-US" altLang="zh-CN" dirty="0" err="1"/>
              <a:t>message_generation</a:t>
            </a:r>
            <a:r>
              <a:rPr lang="en-US" altLang="zh-CN" dirty="0"/>
              <a:t> )</a:t>
            </a:r>
            <a:br>
              <a:rPr lang="en-US" altLang="zh-CN" dirty="0"/>
            </a:br>
            <a:r>
              <a:rPr lang="en-US" altLang="zh-CN" dirty="0" err="1" smtClean="0"/>
              <a:t>catkin_package</a:t>
            </a:r>
            <a:r>
              <a:rPr lang="en-US" altLang="zh-CN" dirty="0"/>
              <a:t>( ... CATKIN_DEPENDS </a:t>
            </a:r>
            <a:r>
              <a:rPr lang="en-US" altLang="zh-CN" dirty="0" err="1"/>
              <a:t>message_runtime</a:t>
            </a:r>
            <a:r>
              <a:rPr lang="en-US" altLang="zh-CN" dirty="0"/>
              <a:t> ... ...)</a:t>
            </a:r>
            <a:br>
              <a:rPr lang="en-US" altLang="zh-CN" dirty="0"/>
            </a:br>
            <a:r>
              <a:rPr lang="en-US" altLang="zh-CN" dirty="0" err="1" smtClean="0"/>
              <a:t>add_message_files</a:t>
            </a:r>
            <a:r>
              <a:rPr lang="en-US" altLang="zh-CN" dirty="0"/>
              <a:t>( FILES </a:t>
            </a:r>
            <a:r>
              <a:rPr lang="en-US" altLang="zh-CN" dirty="0" err="1" smtClean="0"/>
              <a:t>July.msg</a:t>
            </a:r>
            <a:r>
              <a:rPr lang="en-US" altLang="zh-CN" dirty="0"/>
              <a:t> )</a:t>
            </a:r>
            <a:br>
              <a:rPr lang="en-US" altLang="zh-CN" dirty="0"/>
            </a:br>
            <a:r>
              <a:rPr lang="en-US" altLang="zh-CN" dirty="0" err="1" smtClean="0"/>
              <a:t>generate_messages</a:t>
            </a:r>
            <a:r>
              <a:rPr lang="en-US" altLang="zh-CN" dirty="0"/>
              <a:t>( DEPENDENCIES </a:t>
            </a:r>
            <a:r>
              <a:rPr lang="en-US" altLang="zh-CN" dirty="0" err="1"/>
              <a:t>std_msgs</a:t>
            </a:r>
            <a:r>
              <a:rPr lang="en-US" altLang="zh-CN" dirty="0"/>
              <a:t> </a:t>
            </a:r>
            <a:r>
              <a:rPr lang="en-US" altLang="zh-CN" dirty="0" smtClean="0"/>
              <a:t>)</a:t>
            </a:r>
          </a:p>
          <a:p>
            <a:endParaRPr kumimoji="1" lang="en-US" altLang="zh-CN" dirty="0" smtClean="0"/>
          </a:p>
          <a:p>
            <a:r>
              <a:rPr kumimoji="1" lang="zh-CN" altLang="en-US" dirty="0" smtClean="0"/>
              <a:t>重新编译</a:t>
            </a:r>
            <a:endParaRPr kumimoji="1" lang="en-US" altLang="zh-CN" dirty="0" smtClean="0"/>
          </a:p>
          <a:p>
            <a:r>
              <a:rPr kumimoji="1" lang="zh-CN" altLang="en-US" dirty="0" smtClean="0"/>
              <a:t>检查</a:t>
            </a:r>
            <a:r>
              <a:rPr kumimoji="1" lang="en-US" altLang="zh-CN" dirty="0" err="1" smtClean="0"/>
              <a:t>msg</a:t>
            </a:r>
            <a:r>
              <a:rPr kumimoji="1" lang="en-US" altLang="zh-CN" dirty="0"/>
              <a:t/>
            </a:r>
            <a:br>
              <a:rPr kumimoji="1" lang="en-US" altLang="zh-CN" dirty="0"/>
            </a:br>
            <a:r>
              <a:rPr lang="en-US" altLang="zh-CN" dirty="0"/>
              <a:t> </a:t>
            </a:r>
            <a:r>
              <a:rPr lang="en-US" altLang="zh-CN" dirty="0" err="1"/>
              <a:t>rosmsg</a:t>
            </a:r>
            <a:r>
              <a:rPr lang="en-US" altLang="zh-CN" dirty="0"/>
              <a:t> show </a:t>
            </a:r>
            <a:r>
              <a:rPr lang="en-US" altLang="zh-CN" dirty="0" err="1" smtClean="0"/>
              <a:t>july_msgs</a:t>
            </a:r>
            <a:r>
              <a:rPr lang="en-US" altLang="zh-CN" dirty="0" smtClean="0"/>
              <a:t>/</a:t>
            </a:r>
            <a:r>
              <a:rPr lang="en-US" altLang="zh-CN" dirty="0" err="1" smtClean="0"/>
              <a:t>july</a:t>
            </a:r>
            <a:endParaRPr kumimoji="1" lang="en-US" altLang="zh-CN" dirty="0"/>
          </a:p>
          <a:p>
            <a:endParaRPr kumimoji="1" lang="zh-CN" altLang="en-US" dirty="0"/>
          </a:p>
        </p:txBody>
      </p:sp>
    </p:spTree>
    <p:extLst>
      <p:ext uri="{BB962C8B-B14F-4D97-AF65-F5344CB8AC3E}">
        <p14:creationId xmlns:p14="http://schemas.microsoft.com/office/powerpoint/2010/main" val="187548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25</a:t>
            </a:fld>
            <a:endParaRPr lang="zh-CN" altLang="en-US"/>
          </a:p>
        </p:txBody>
      </p:sp>
      <p:sp>
        <p:nvSpPr>
          <p:cNvPr id="3" name="标题 2"/>
          <p:cNvSpPr>
            <a:spLocks noGrp="1"/>
          </p:cNvSpPr>
          <p:nvPr>
            <p:ph type="title"/>
          </p:nvPr>
        </p:nvSpPr>
        <p:spPr/>
        <p:txBody>
          <a:bodyPr/>
          <a:lstStyle/>
          <a:p>
            <a:r>
              <a:rPr kumimoji="1" lang="zh-CN" altLang="en-US" dirty="0" smtClean="0"/>
              <a:t>使用自己的</a:t>
            </a:r>
            <a:r>
              <a:rPr kumimoji="1" lang="en-US" altLang="zh-CN" dirty="0" smtClean="0"/>
              <a:t>message</a:t>
            </a:r>
            <a:endParaRPr kumimoji="1" lang="zh-CN" altLang="en-US" dirty="0"/>
          </a:p>
        </p:txBody>
      </p:sp>
      <p:sp>
        <p:nvSpPr>
          <p:cNvPr id="4" name="内容占位符 3"/>
          <p:cNvSpPr>
            <a:spLocks noGrp="1"/>
          </p:cNvSpPr>
          <p:nvPr>
            <p:ph sz="quarter" idx="13"/>
          </p:nvPr>
        </p:nvSpPr>
        <p:spPr/>
        <p:txBody>
          <a:bodyPr/>
          <a:lstStyle/>
          <a:p>
            <a:r>
              <a:rPr kumimoji="1" lang="zh-CN" altLang="en-US" dirty="0" smtClean="0"/>
              <a:t>对</a:t>
            </a:r>
            <a:r>
              <a:rPr kumimoji="1" lang="en-US" altLang="zh-CN" dirty="0" smtClean="0"/>
              <a:t> </a:t>
            </a:r>
            <a:r>
              <a:rPr kumimoji="1" lang="en-US" altLang="zh-CN" dirty="0" err="1" smtClean="0"/>
              <a:t>CMakeList.txt</a:t>
            </a:r>
            <a:r>
              <a:rPr kumimoji="1" lang="en-US" altLang="zh-CN" dirty="0" smtClean="0"/>
              <a:t> </a:t>
            </a:r>
            <a:r>
              <a:rPr kumimoji="1" lang="zh-CN" altLang="en-US" dirty="0" smtClean="0"/>
              <a:t>修改</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zh-CN" altLang="en-US" dirty="0"/>
              <a:t>对</a:t>
            </a:r>
            <a:r>
              <a:rPr kumimoji="1" lang="en-US" altLang="zh-CN" dirty="0"/>
              <a:t> </a:t>
            </a:r>
            <a:r>
              <a:rPr kumimoji="1" lang="en-US" altLang="zh-CN" dirty="0" err="1" smtClean="0"/>
              <a:t>package.xml</a:t>
            </a:r>
            <a:r>
              <a:rPr kumimoji="1" lang="en-US" altLang="zh-CN" dirty="0" smtClean="0"/>
              <a:t> </a:t>
            </a:r>
            <a:r>
              <a:rPr kumimoji="1" lang="zh-CN" altLang="en-US" dirty="0" smtClean="0"/>
              <a:t>修改</a:t>
            </a:r>
            <a:r>
              <a:rPr kumimoji="1" lang="en-US" altLang="zh-CN" dirty="0" smtClean="0"/>
              <a:t> </a:t>
            </a:r>
          </a:p>
          <a:p>
            <a:endParaRPr kumimoji="1" lang="en-US" altLang="zh-CN" dirty="0"/>
          </a:p>
          <a:p>
            <a:endParaRPr kumimoji="1" lang="en-US" altLang="zh-CN" dirty="0" smtClean="0"/>
          </a:p>
          <a:p>
            <a:endParaRPr kumimoji="1" lang="en-US" altLang="zh-CN" dirty="0"/>
          </a:p>
          <a:p>
            <a:r>
              <a:rPr kumimoji="1" lang="zh-CN" altLang="en-US" dirty="0" smtClean="0"/>
              <a:t>在源文件中引入 </a:t>
            </a:r>
            <a:r>
              <a:rPr kumimoji="1" lang="en-US" altLang="zh-CN" dirty="0" smtClean="0"/>
              <a:t>&lt;</a:t>
            </a:r>
            <a:r>
              <a:rPr kumimoji="1" lang="en-US" altLang="zh-CN" dirty="0" err="1" smtClean="0"/>
              <a:t>july_msgs</a:t>
            </a:r>
            <a:r>
              <a:rPr kumimoji="1" lang="en-US" altLang="zh-CN" dirty="0" smtClean="0"/>
              <a:t>/</a:t>
            </a:r>
            <a:r>
              <a:rPr kumimoji="1" lang="en-US" altLang="zh-CN" dirty="0" err="1" smtClean="0"/>
              <a:t>JulyMsg.h</a:t>
            </a:r>
            <a:r>
              <a:rPr kumimoji="1" lang="en-US" altLang="zh-CN" dirty="0" smtClean="0"/>
              <a:t>&gt;</a:t>
            </a:r>
            <a:endParaRPr kumimoji="1" lang="zh-CN" altLang="en-US" dirty="0"/>
          </a:p>
        </p:txBody>
      </p:sp>
      <p:sp>
        <p:nvSpPr>
          <p:cNvPr id="5" name="矩形 4"/>
          <p:cNvSpPr/>
          <p:nvPr/>
        </p:nvSpPr>
        <p:spPr>
          <a:xfrm>
            <a:off x="975664" y="1871905"/>
            <a:ext cx="10239081" cy="646331"/>
          </a:xfrm>
          <a:prstGeom prst="rect">
            <a:avLst/>
          </a:prstGeom>
        </p:spPr>
        <p:txBody>
          <a:bodyPr wrap="square">
            <a:spAutoFit/>
          </a:bodyPr>
          <a:lstStyle/>
          <a:p>
            <a:r>
              <a:rPr lang="en-US" altLang="zh-CN" dirty="0" err="1"/>
              <a:t>find_package</a:t>
            </a:r>
            <a:r>
              <a:rPr lang="en-US" altLang="zh-CN" dirty="0"/>
              <a:t>(catkin REQUIRED COMPONENTS </a:t>
            </a:r>
            <a:r>
              <a:rPr lang="en-US" altLang="zh-CN" dirty="0" err="1"/>
              <a:t>roscpp</a:t>
            </a:r>
            <a:r>
              <a:rPr lang="en-US" altLang="zh-CN" dirty="0"/>
              <a:t> </a:t>
            </a:r>
            <a:r>
              <a:rPr lang="en-US" altLang="zh-CN" dirty="0" err="1"/>
              <a:t>rospy</a:t>
            </a:r>
            <a:r>
              <a:rPr lang="en-US" altLang="zh-CN" dirty="0"/>
              <a:t> </a:t>
            </a:r>
            <a:r>
              <a:rPr lang="en-US" altLang="zh-CN" dirty="0" err="1" smtClean="0"/>
              <a:t>std_msgs</a:t>
            </a:r>
            <a:r>
              <a:rPr lang="zh-CN" altLang="en-US" dirty="0" smtClean="0"/>
              <a:t> </a:t>
            </a:r>
            <a:r>
              <a:rPr lang="en-US" altLang="zh-CN" dirty="0" err="1" smtClean="0">
                <a:solidFill>
                  <a:srgbClr val="FF0000"/>
                </a:solidFill>
              </a:rPr>
              <a:t>july_msgs</a:t>
            </a:r>
            <a:r>
              <a:rPr lang="en-US" altLang="zh-CN" dirty="0" smtClean="0"/>
              <a:t>)</a:t>
            </a:r>
            <a:r>
              <a:rPr lang="en-US" altLang="zh-CN" dirty="0"/>
              <a:t/>
            </a:r>
            <a:br>
              <a:rPr lang="en-US" altLang="zh-CN" dirty="0"/>
            </a:br>
            <a:r>
              <a:rPr lang="en-US" altLang="zh-CN" dirty="0" err="1"/>
              <a:t>catkin_package</a:t>
            </a:r>
            <a:r>
              <a:rPr lang="en-US" altLang="zh-CN" dirty="0"/>
              <a:t>( ... CATKIN_DEPENDS </a:t>
            </a:r>
            <a:r>
              <a:rPr lang="en-US" altLang="zh-CN" dirty="0" err="1" smtClean="0"/>
              <a:t>july_msgs</a:t>
            </a:r>
            <a:r>
              <a:rPr lang="en-US" altLang="zh-CN" dirty="0" smtClean="0"/>
              <a:t>)</a:t>
            </a:r>
            <a:endParaRPr lang="zh-CN" altLang="en-US" dirty="0"/>
          </a:p>
        </p:txBody>
      </p:sp>
      <p:sp>
        <p:nvSpPr>
          <p:cNvPr id="6" name="矩形 5"/>
          <p:cNvSpPr/>
          <p:nvPr/>
        </p:nvSpPr>
        <p:spPr>
          <a:xfrm>
            <a:off x="975664" y="3633786"/>
            <a:ext cx="6096000" cy="646331"/>
          </a:xfrm>
          <a:prstGeom prst="rect">
            <a:avLst/>
          </a:prstGeom>
        </p:spPr>
        <p:txBody>
          <a:bodyPr>
            <a:spAutoFit/>
          </a:bodyPr>
          <a:lstStyle/>
          <a:p>
            <a:r>
              <a:rPr lang="en-US" altLang="zh-CN" dirty="0" smtClean="0"/>
              <a:t>&lt;</a:t>
            </a:r>
            <a:r>
              <a:rPr lang="en-US" altLang="zh-CN" dirty="0" err="1" smtClean="0"/>
              <a:t>build_depend</a:t>
            </a:r>
            <a:r>
              <a:rPr lang="en-US" altLang="zh-CN" dirty="0" smtClean="0"/>
              <a:t>&gt;</a:t>
            </a:r>
            <a:r>
              <a:rPr lang="en-US" altLang="zh-CN" dirty="0">
                <a:solidFill>
                  <a:srgbClr val="FF0000"/>
                </a:solidFill>
              </a:rPr>
              <a:t> </a:t>
            </a:r>
            <a:r>
              <a:rPr lang="en-US" altLang="zh-CN" dirty="0" err="1">
                <a:solidFill>
                  <a:srgbClr val="FF0000"/>
                </a:solidFill>
              </a:rPr>
              <a:t>july_msgs</a:t>
            </a:r>
            <a:r>
              <a:rPr lang="en-US" altLang="zh-CN" dirty="0">
                <a:solidFill>
                  <a:srgbClr val="FF0000"/>
                </a:solidFill>
              </a:rPr>
              <a:t> </a:t>
            </a:r>
            <a:r>
              <a:rPr lang="en-US" altLang="zh-CN" dirty="0" smtClean="0"/>
              <a:t>&lt;/</a:t>
            </a:r>
            <a:r>
              <a:rPr lang="en-US" altLang="zh-CN" dirty="0" err="1"/>
              <a:t>build_depend</a:t>
            </a:r>
            <a:r>
              <a:rPr lang="en-US" altLang="zh-CN" dirty="0"/>
              <a:t>&gt; &lt;</a:t>
            </a:r>
            <a:r>
              <a:rPr lang="en-US" altLang="zh-CN" dirty="0" err="1"/>
              <a:t>exec_depend</a:t>
            </a:r>
            <a:r>
              <a:rPr lang="en-US" altLang="zh-CN" dirty="0" smtClean="0"/>
              <a:t>&gt;</a:t>
            </a:r>
            <a:r>
              <a:rPr lang="en-US" altLang="zh-CN" dirty="0">
                <a:solidFill>
                  <a:srgbClr val="FF0000"/>
                </a:solidFill>
              </a:rPr>
              <a:t> </a:t>
            </a:r>
            <a:r>
              <a:rPr lang="en-US" altLang="zh-CN" dirty="0" err="1">
                <a:solidFill>
                  <a:srgbClr val="FF0000"/>
                </a:solidFill>
              </a:rPr>
              <a:t>july_msgs</a:t>
            </a:r>
            <a:r>
              <a:rPr lang="en-US" altLang="zh-CN" dirty="0">
                <a:solidFill>
                  <a:srgbClr val="FF0000"/>
                </a:solidFill>
              </a:rPr>
              <a:t> </a:t>
            </a:r>
            <a:r>
              <a:rPr lang="en-US" altLang="zh-CN" dirty="0" smtClean="0"/>
              <a:t>&lt;/</a:t>
            </a:r>
            <a:r>
              <a:rPr lang="en-US" altLang="zh-CN" dirty="0" err="1"/>
              <a:t>exec_depend</a:t>
            </a:r>
            <a:r>
              <a:rPr lang="en-US" altLang="zh-CN" dirty="0"/>
              <a:t>&gt;</a:t>
            </a:r>
          </a:p>
        </p:txBody>
      </p:sp>
    </p:spTree>
    <p:extLst>
      <p:ext uri="{BB962C8B-B14F-4D97-AF65-F5344CB8AC3E}">
        <p14:creationId xmlns:p14="http://schemas.microsoft.com/office/powerpoint/2010/main" val="2088763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26</a:t>
            </a:fld>
            <a:endParaRPr lang="zh-CN" altLang="en-US"/>
          </a:p>
        </p:txBody>
      </p:sp>
      <p:sp>
        <p:nvSpPr>
          <p:cNvPr id="3" name="标题 2"/>
          <p:cNvSpPr>
            <a:spLocks noGrp="1"/>
          </p:cNvSpPr>
          <p:nvPr>
            <p:ph type="title"/>
          </p:nvPr>
        </p:nvSpPr>
        <p:spPr/>
        <p:txBody>
          <a:bodyPr/>
          <a:lstStyle/>
          <a:p>
            <a:r>
              <a:rPr kumimoji="1" lang="zh-CN" altLang="en-US" dirty="0" smtClean="0"/>
              <a:t> 使用</a:t>
            </a:r>
            <a:r>
              <a:rPr kumimoji="1" lang="en-US" altLang="zh-CN" dirty="0" err="1" smtClean="0"/>
              <a:t>ros</a:t>
            </a:r>
            <a:r>
              <a:rPr kumimoji="1" lang="zh-CN" altLang="en-US" dirty="0" smtClean="0"/>
              <a:t>参数</a:t>
            </a:r>
            <a:endParaRPr kumimoji="1" lang="zh-CN" altLang="en-US" dirty="0"/>
          </a:p>
        </p:txBody>
      </p:sp>
      <p:sp>
        <p:nvSpPr>
          <p:cNvPr id="4" name="内容占位符 3"/>
          <p:cNvSpPr>
            <a:spLocks noGrp="1"/>
          </p:cNvSpPr>
          <p:nvPr>
            <p:ph sz="quarter" idx="13"/>
          </p:nvPr>
        </p:nvSpPr>
        <p:spPr/>
        <p:txBody>
          <a:bodyPr/>
          <a:lstStyle/>
          <a:p>
            <a:r>
              <a:rPr lang="en-US" altLang="zh-CN" dirty="0" err="1" smtClean="0"/>
              <a:t>n.param</a:t>
            </a:r>
            <a:r>
              <a:rPr lang="en-US" altLang="zh-CN" dirty="0" smtClean="0"/>
              <a:t>&lt;</a:t>
            </a:r>
            <a:r>
              <a:rPr lang="zh-CN" altLang="en-US" dirty="0" smtClean="0"/>
              <a:t>参数类型</a:t>
            </a:r>
            <a:r>
              <a:rPr lang="en-US" altLang="zh-CN" dirty="0" smtClean="0"/>
              <a:t>&gt;(</a:t>
            </a:r>
            <a:r>
              <a:rPr lang="zh-CN" altLang="en-US" dirty="0" smtClean="0"/>
              <a:t>参数名称</a:t>
            </a:r>
            <a:r>
              <a:rPr lang="en-US" altLang="zh-CN" dirty="0" smtClean="0"/>
              <a:t>, </a:t>
            </a:r>
            <a:r>
              <a:rPr lang="zh-CN" altLang="en-US" dirty="0" smtClean="0"/>
              <a:t>参数变量</a:t>
            </a:r>
            <a:r>
              <a:rPr lang="en-US" altLang="zh-CN" dirty="0" smtClean="0"/>
              <a:t>, </a:t>
            </a:r>
            <a:r>
              <a:rPr lang="zh-CN" altLang="en-US" dirty="0" smtClean="0"/>
              <a:t>参数默认值</a:t>
            </a:r>
            <a:r>
              <a:rPr lang="en-US" altLang="zh-CN" dirty="0" smtClean="0"/>
              <a:t>);</a:t>
            </a:r>
          </a:p>
          <a:p>
            <a:endParaRPr kumimoji="1" lang="en-US" altLang="zh-CN" dirty="0"/>
          </a:p>
          <a:p>
            <a:r>
              <a:rPr kumimoji="1" lang="zh-CN" altLang="en-US" dirty="0" smtClean="0"/>
              <a:t>使用</a:t>
            </a:r>
            <a:r>
              <a:rPr kumimoji="1" lang="en-US" altLang="zh-CN" dirty="0" err="1" smtClean="0"/>
              <a:t>rosparam</a:t>
            </a:r>
            <a:r>
              <a:rPr kumimoji="1" lang="zh-CN" altLang="en-US" dirty="0" smtClean="0"/>
              <a:t> </a:t>
            </a:r>
            <a:r>
              <a:rPr kumimoji="1" lang="en-US" altLang="zh-CN" dirty="0" smtClean="0"/>
              <a:t>list</a:t>
            </a:r>
            <a:r>
              <a:rPr kumimoji="1" lang="zh-CN" altLang="en-US" dirty="0" smtClean="0"/>
              <a:t> 在控制台查看参数</a:t>
            </a:r>
            <a:endParaRPr kumimoji="1" lang="en-US" altLang="zh-CN" dirty="0" smtClean="0"/>
          </a:p>
          <a:p>
            <a:endParaRPr kumimoji="1" lang="en-US" altLang="zh-CN" dirty="0"/>
          </a:p>
          <a:p>
            <a:r>
              <a:rPr kumimoji="1" lang="zh-CN" altLang="en-US" dirty="0" smtClean="0"/>
              <a:t>使用</a:t>
            </a:r>
            <a:r>
              <a:rPr kumimoji="1" lang="en-US" altLang="zh-CN" dirty="0" err="1" smtClean="0"/>
              <a:t>rosparam</a:t>
            </a:r>
            <a:r>
              <a:rPr kumimoji="1" lang="zh-CN" altLang="en-US" dirty="0" smtClean="0"/>
              <a:t> </a:t>
            </a:r>
            <a:r>
              <a:rPr kumimoji="1" lang="en-US" altLang="zh-CN" dirty="0" smtClean="0"/>
              <a:t>get</a:t>
            </a:r>
            <a:r>
              <a:rPr kumimoji="1" lang="zh-CN" altLang="en-US" dirty="0" smtClean="0"/>
              <a:t> 在控制台获取参数</a:t>
            </a:r>
            <a:endParaRPr kumimoji="1" lang="en-US" altLang="zh-CN" dirty="0" smtClean="0"/>
          </a:p>
          <a:p>
            <a:endParaRPr kumimoji="1" lang="en-US" altLang="zh-CN" dirty="0"/>
          </a:p>
          <a:p>
            <a:r>
              <a:rPr kumimoji="1" lang="zh-CN" altLang="en-US" dirty="0" smtClean="0"/>
              <a:t>使用</a:t>
            </a:r>
            <a:r>
              <a:rPr kumimoji="1" lang="en-US" altLang="zh-CN" dirty="0" err="1" smtClean="0"/>
              <a:t>rosparam</a:t>
            </a:r>
            <a:r>
              <a:rPr kumimoji="1" lang="zh-CN" altLang="en-US" dirty="0" smtClean="0"/>
              <a:t> </a:t>
            </a:r>
            <a:r>
              <a:rPr kumimoji="1" lang="en-US" altLang="zh-CN" dirty="0" smtClean="0"/>
              <a:t>set</a:t>
            </a:r>
            <a:r>
              <a:rPr kumimoji="1" lang="zh-CN" altLang="en-US" dirty="0" smtClean="0"/>
              <a:t> 在控制台动态调整参数</a:t>
            </a:r>
            <a:endParaRPr kumimoji="1" lang="zh-CN" altLang="en-US" dirty="0"/>
          </a:p>
        </p:txBody>
      </p:sp>
    </p:spTree>
    <p:extLst>
      <p:ext uri="{BB962C8B-B14F-4D97-AF65-F5344CB8AC3E}">
        <p14:creationId xmlns:p14="http://schemas.microsoft.com/office/powerpoint/2010/main" val="1869312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27</a:t>
            </a:fld>
            <a:endParaRPr lang="zh-CN" altLang="en-US"/>
          </a:p>
        </p:txBody>
      </p:sp>
      <p:sp>
        <p:nvSpPr>
          <p:cNvPr id="3" name="标题 2"/>
          <p:cNvSpPr>
            <a:spLocks noGrp="1"/>
          </p:cNvSpPr>
          <p:nvPr>
            <p:ph type="title"/>
          </p:nvPr>
        </p:nvSpPr>
        <p:spPr/>
        <p:txBody>
          <a:bodyPr/>
          <a:lstStyle/>
          <a:p>
            <a:r>
              <a:rPr kumimoji="1" lang="en-US" altLang="zh-CN" dirty="0" err="1" smtClean="0"/>
              <a:t>Roslaunch</a:t>
            </a:r>
            <a:r>
              <a:rPr kumimoji="1" lang="zh-CN" altLang="en-US" dirty="0" smtClean="0"/>
              <a:t> </a:t>
            </a:r>
            <a:endParaRPr kumimoji="1" lang="zh-CN" altLang="en-US" dirty="0"/>
          </a:p>
        </p:txBody>
      </p:sp>
      <p:sp>
        <p:nvSpPr>
          <p:cNvPr id="4" name="内容占位符 3"/>
          <p:cNvSpPr>
            <a:spLocks noGrp="1"/>
          </p:cNvSpPr>
          <p:nvPr>
            <p:ph sz="quarter" idx="13"/>
          </p:nvPr>
        </p:nvSpPr>
        <p:spPr/>
        <p:txBody>
          <a:bodyPr/>
          <a:lstStyle/>
          <a:p>
            <a:r>
              <a:rPr kumimoji="1" lang="zh-CN" altLang="en-US" dirty="0" smtClean="0"/>
              <a:t>批量启动一系列节点</a:t>
            </a:r>
            <a:endParaRPr kumimoji="1" lang="en-US" altLang="zh-CN" dirty="0" smtClean="0"/>
          </a:p>
          <a:p>
            <a:r>
              <a:rPr kumimoji="1" lang="zh-CN" altLang="en-US" dirty="0" smtClean="0"/>
              <a:t>载入 </a:t>
            </a:r>
            <a:r>
              <a:rPr kumimoji="1" lang="en-US" altLang="zh-CN" dirty="0" err="1" smtClean="0"/>
              <a:t>rosparam</a:t>
            </a:r>
            <a:r>
              <a:rPr kumimoji="1" lang="zh-CN" altLang="en-US" dirty="0" smtClean="0"/>
              <a:t> 参数</a:t>
            </a:r>
            <a:endParaRPr kumimoji="1" lang="en-US" altLang="zh-CN" dirty="0" smtClean="0"/>
          </a:p>
          <a:p>
            <a:r>
              <a:rPr lang="en-US" altLang="zh-CN" dirty="0"/>
              <a:t>&lt;node </a:t>
            </a:r>
            <a:r>
              <a:rPr lang="en-US" altLang="zh-CN" dirty="0" err="1"/>
              <a:t>pkg</a:t>
            </a:r>
            <a:r>
              <a:rPr lang="en-US" altLang="zh-CN" dirty="0" smtClean="0"/>
              <a:t>=”</a:t>
            </a:r>
            <a:r>
              <a:rPr lang="zh-CN" altLang="en-US" dirty="0" smtClean="0"/>
              <a:t>包名</a:t>
            </a:r>
            <a:r>
              <a:rPr lang="en-US" altLang="zh-CN" dirty="0" smtClean="0"/>
              <a:t>" </a:t>
            </a:r>
            <a:r>
              <a:rPr lang="en-US" altLang="zh-CN" dirty="0"/>
              <a:t>name</a:t>
            </a:r>
            <a:r>
              <a:rPr lang="en-US" altLang="zh-CN" dirty="0" smtClean="0"/>
              <a:t>=”</a:t>
            </a:r>
            <a:r>
              <a:rPr lang="zh-CN" altLang="en-US" dirty="0" smtClean="0"/>
              <a:t>节点昵称</a:t>
            </a:r>
            <a:r>
              <a:rPr lang="en-US" altLang="zh-CN" dirty="0" smtClean="0"/>
              <a:t>" </a:t>
            </a:r>
            <a:r>
              <a:rPr lang="en-US" altLang="zh-CN" dirty="0"/>
              <a:t>type</a:t>
            </a:r>
            <a:r>
              <a:rPr lang="en-US" altLang="zh-CN" dirty="0" smtClean="0"/>
              <a:t>=”</a:t>
            </a:r>
            <a:r>
              <a:rPr lang="zh-CN" altLang="en-US" dirty="0" smtClean="0"/>
              <a:t>节点名</a:t>
            </a:r>
            <a:r>
              <a:rPr lang="en-US" altLang="zh-CN" dirty="0" smtClean="0"/>
              <a:t>"/&gt;	</a:t>
            </a:r>
          </a:p>
          <a:p>
            <a:r>
              <a:rPr lang="en-US" altLang="zh-CN" dirty="0"/>
              <a:t>&lt;</a:t>
            </a:r>
            <a:r>
              <a:rPr lang="en-US" altLang="zh-CN" dirty="0" err="1"/>
              <a:t>param</a:t>
            </a:r>
            <a:r>
              <a:rPr lang="en-US" altLang="zh-CN" dirty="0"/>
              <a:t> name</a:t>
            </a:r>
            <a:r>
              <a:rPr lang="en-US" altLang="zh-CN" dirty="0" smtClean="0"/>
              <a:t>=”</a:t>
            </a:r>
            <a:r>
              <a:rPr lang="zh-CN" altLang="en-US" dirty="0" smtClean="0"/>
              <a:t>参数名</a:t>
            </a:r>
            <a:r>
              <a:rPr lang="en-US" altLang="zh-CN" dirty="0" smtClean="0"/>
              <a:t>" </a:t>
            </a:r>
            <a:r>
              <a:rPr lang="en-US" altLang="zh-CN" dirty="0"/>
              <a:t>value</a:t>
            </a:r>
            <a:r>
              <a:rPr lang="en-US" altLang="zh-CN" dirty="0" smtClean="0"/>
              <a:t>="</a:t>
            </a:r>
            <a:r>
              <a:rPr lang="zh-CN" altLang="en-US" dirty="0" smtClean="0"/>
              <a:t>参数值</a:t>
            </a:r>
            <a:r>
              <a:rPr lang="en-US" altLang="zh-CN" dirty="0" smtClean="0"/>
              <a:t>" </a:t>
            </a:r>
            <a:r>
              <a:rPr lang="en-US" altLang="zh-CN" dirty="0"/>
              <a:t>/&gt; </a:t>
            </a:r>
            <a:endParaRPr lang="en-US" altLang="zh-CN" dirty="0" smtClean="0"/>
          </a:p>
          <a:p>
            <a:r>
              <a:rPr lang="zh-CN" altLang="en-US" dirty="0" smtClean="0"/>
              <a:t>使用</a:t>
            </a:r>
            <a:r>
              <a:rPr lang="en-US" altLang="zh-CN" dirty="0" smtClean="0"/>
              <a:t>launch</a:t>
            </a:r>
            <a:r>
              <a:rPr lang="en-US" altLang="zh-CN" dirty="0"/>
              <a:t/>
            </a:r>
            <a:br>
              <a:rPr lang="en-US" altLang="zh-CN" dirty="0"/>
            </a:br>
            <a:endParaRPr kumimoji="1" lang="en-US" altLang="zh-CN" dirty="0"/>
          </a:p>
          <a:p>
            <a:endParaRPr kumimoji="1" lang="en-US" altLang="zh-CN" dirty="0" smtClean="0"/>
          </a:p>
          <a:p>
            <a:endParaRPr kumimoji="1" lang="zh-CN" altLang="en-US" dirty="0"/>
          </a:p>
        </p:txBody>
      </p:sp>
    </p:spTree>
    <p:extLst>
      <p:ext uri="{BB962C8B-B14F-4D97-AF65-F5344CB8AC3E}">
        <p14:creationId xmlns:p14="http://schemas.microsoft.com/office/powerpoint/2010/main" val="256772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 </a:t>
            </a:r>
            <a:r>
              <a:rPr kumimoji="1" lang="en-US" altLang="zh-CN" dirty="0" err="1" smtClean="0"/>
              <a:t>Docker</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28</a:t>
            </a:fld>
            <a:endParaRPr lang="zh-CN" altLang="en-US"/>
          </a:p>
        </p:txBody>
      </p:sp>
      <p:sp>
        <p:nvSpPr>
          <p:cNvPr id="6" name="Rectangle 3"/>
          <p:cNvSpPr txBox="1">
            <a:spLocks noChangeArrowheads="1"/>
          </p:cNvSpPr>
          <p:nvPr/>
        </p:nvSpPr>
        <p:spPr>
          <a:xfrm>
            <a:off x="669923" y="1371600"/>
            <a:ext cx="11062293" cy="3479369"/>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t>Docker基于容器技术的</a:t>
            </a:r>
            <a:r>
              <a:rPr lang="zh-CN" altLang="en-US" sz="2400" dirty="0" smtClean="0">
                <a:solidFill>
                  <a:srgbClr val="FF0000"/>
                </a:solidFill>
              </a:rPr>
              <a:t>轻量级</a:t>
            </a:r>
            <a:r>
              <a:rPr lang="zh-CN" altLang="en-US" sz="2400" dirty="0" smtClean="0"/>
              <a:t>虚拟化解决方案</a:t>
            </a:r>
          </a:p>
          <a:p>
            <a:endParaRPr lang="en-US" altLang="zh-CN" sz="2400" dirty="0" smtClean="0"/>
          </a:p>
          <a:p>
            <a:r>
              <a:rPr lang="zh-CN" altLang="en-US" sz="2400" dirty="0" smtClean="0"/>
              <a:t>Docker是容器引擎，把Linux的</a:t>
            </a:r>
            <a:r>
              <a:rPr lang="zh-CN" altLang="en-US" sz="2400" dirty="0" smtClean="0">
                <a:solidFill>
                  <a:srgbClr val="FF0000"/>
                </a:solidFill>
              </a:rPr>
              <a:t>cgroup、namespace</a:t>
            </a:r>
            <a:r>
              <a:rPr lang="zh-CN" altLang="en-US" sz="2400" dirty="0" smtClean="0"/>
              <a:t>等容器底层技术进行封装抽象， 为用户提供了创建和管理容器的便捷界面（包括命令行和API）</a:t>
            </a:r>
          </a:p>
          <a:p>
            <a:endParaRPr lang="en-US" altLang="zh-CN" sz="2400" dirty="0" smtClean="0"/>
          </a:p>
          <a:p>
            <a:r>
              <a:rPr lang="zh-CN" altLang="en-US" sz="2400" dirty="0" smtClean="0"/>
              <a:t>Docker 是一个开源项目，诞生于 2013 年初，基于 Google 公司推出的 Go 语言实现</a:t>
            </a:r>
          </a:p>
          <a:p>
            <a:pPr marL="0" indent="0">
              <a:buFontTx/>
              <a:buNone/>
            </a:pPr>
            <a:endParaRPr lang="zh-CN" altLang="en-US" sz="2400" dirty="0"/>
          </a:p>
        </p:txBody>
      </p:sp>
    </p:spTree>
    <p:extLst>
      <p:ext uri="{BB962C8B-B14F-4D97-AF65-F5344CB8AC3E}">
        <p14:creationId xmlns:p14="http://schemas.microsoft.com/office/powerpoint/2010/main" val="135399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可以做什么</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29</a:t>
            </a:fld>
            <a:endParaRPr lang="zh-CN" altLang="en-US"/>
          </a:p>
        </p:txBody>
      </p:sp>
      <p:sp>
        <p:nvSpPr>
          <p:cNvPr id="6" name="Rectangle 3"/>
          <p:cNvSpPr txBox="1">
            <a:spLocks noChangeArrowheads="1"/>
          </p:cNvSpPr>
          <p:nvPr/>
        </p:nvSpPr>
        <p:spPr>
          <a:xfrm>
            <a:off x="669924" y="1433593"/>
            <a:ext cx="11062293" cy="3479369"/>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t>隔离系统环境</a:t>
            </a:r>
            <a:endParaRPr lang="en-US" altLang="zh-CN" sz="2400" dirty="0" smtClean="0"/>
          </a:p>
          <a:p>
            <a:endParaRPr lang="en-US" altLang="zh-CN" sz="2400" dirty="0" smtClean="0"/>
          </a:p>
          <a:p>
            <a:r>
              <a:rPr lang="zh-CN" altLang="en-US" sz="2400" dirty="0" smtClean="0"/>
              <a:t>极简的安装和部署方式</a:t>
            </a:r>
          </a:p>
          <a:p>
            <a:endParaRPr lang="en-US" altLang="zh-CN" sz="2400" dirty="0" smtClean="0"/>
          </a:p>
          <a:p>
            <a:r>
              <a:rPr lang="zh-CN" altLang="en-US" sz="2400" dirty="0" smtClean="0"/>
              <a:t>让复杂系统安装配置成为历史</a:t>
            </a:r>
            <a:endParaRPr lang="zh-CN" altLang="en-US" sz="2400" dirty="0"/>
          </a:p>
        </p:txBody>
      </p:sp>
    </p:spTree>
    <p:extLst>
      <p:ext uri="{BB962C8B-B14F-4D97-AF65-F5344CB8AC3E}">
        <p14:creationId xmlns:p14="http://schemas.microsoft.com/office/powerpoint/2010/main" val="152193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4"/>
          <p:cNvSpPr>
            <a:spLocks noGrp="1"/>
          </p:cNvSpPr>
          <p:nvPr>
            <p:ph type="title"/>
          </p:nvPr>
        </p:nvSpPr>
        <p:spPr/>
        <p:txBody>
          <a:bodyPr/>
          <a:lstStyle/>
          <a:p>
            <a:pPr>
              <a:lnSpc>
                <a:spcPct val="120000"/>
              </a:lnSpc>
            </a:pPr>
            <a:r>
              <a:rPr lang="en-US" altLang="zh-CN" dirty="0"/>
              <a:t>ROS</a:t>
            </a:r>
            <a:r>
              <a:rPr lang="zh-CN" altLang="en-US" dirty="0"/>
              <a:t> 系统概述</a:t>
            </a:r>
            <a:endParaRPr lang="en-US" altLang="zh-CN" dirty="0"/>
          </a:p>
        </p:txBody>
      </p:sp>
      <p:sp>
        <p:nvSpPr>
          <p:cNvPr id="13" name="文本占位符 5"/>
          <p:cNvSpPr>
            <a:spLocks noGrp="1"/>
          </p:cNvSpPr>
          <p:nvPr>
            <p:ph type="body" idx="1"/>
          </p:nvPr>
        </p:nvSpPr>
        <p:spPr>
          <a:xfrm>
            <a:off x="6027447" y="3876675"/>
            <a:ext cx="5229104" cy="600075"/>
          </a:xfrm>
        </p:spPr>
        <p:txBody>
          <a:bodyPr/>
          <a:lstStyle/>
          <a:p>
            <a:pPr lvl="0"/>
            <a:r>
              <a:rPr lang="zh-CN" altLang="en-US" dirty="0"/>
              <a:t>什么</a:t>
            </a:r>
            <a:r>
              <a:rPr lang="zh-CN" altLang="en-US" dirty="0" smtClean="0"/>
              <a:t>是</a:t>
            </a:r>
            <a:r>
              <a:rPr lang="en-US" altLang="zh-CN" dirty="0" smtClean="0"/>
              <a:t>ROS</a:t>
            </a:r>
            <a:endParaRPr lang="en-US" altLang="zh-CN" dirty="0"/>
          </a:p>
          <a:p>
            <a:pPr lvl="0"/>
            <a:endParaRPr lang="en-US" altLang="zh-CN" dirty="0"/>
          </a:p>
        </p:txBody>
      </p:sp>
      <p:cxnSp>
        <p:nvCxnSpPr>
          <p:cNvPr id="18" name="直接连接符 17"/>
          <p:cNvCxnSpPr/>
          <p:nvPr/>
        </p:nvCxnSpPr>
        <p:spPr>
          <a:xfrm>
            <a:off x="5867400" y="3473450"/>
            <a:ext cx="0" cy="9969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83100" y="3483598"/>
            <a:ext cx="1022345" cy="99315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优点</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30</a:t>
            </a:fld>
            <a:endParaRPr lang="zh-CN" altLang="en-US"/>
          </a:p>
        </p:txBody>
      </p:sp>
      <p:sp>
        <p:nvSpPr>
          <p:cNvPr id="4" name="文本框 3"/>
          <p:cNvSpPr txBox="1"/>
          <p:nvPr/>
        </p:nvSpPr>
        <p:spPr>
          <a:xfrm>
            <a:off x="669924" y="1318437"/>
            <a:ext cx="3317358" cy="369332"/>
          </a:xfrm>
          <a:prstGeom prst="rect">
            <a:avLst/>
          </a:prstGeom>
          <a:noFill/>
        </p:spPr>
        <p:txBody>
          <a:bodyPr wrap="square" rtlCol="0">
            <a:spAutoFit/>
          </a:bodyPr>
          <a:lstStyle/>
          <a:p>
            <a:r>
              <a:rPr kumimoji="1" lang="en-US" altLang="zh-CN" dirty="0" smtClean="0"/>
              <a:t>1.</a:t>
            </a:r>
            <a:r>
              <a:rPr kumimoji="1" lang="zh-CN" altLang="en-US" dirty="0" smtClean="0"/>
              <a:t> 传统程序分发</a:t>
            </a:r>
            <a:endParaRPr kumimoji="1" lang="zh-CN" altLang="en-US" dirty="0"/>
          </a:p>
        </p:txBody>
      </p:sp>
      <p:sp>
        <p:nvSpPr>
          <p:cNvPr id="5" name="文本框 4"/>
          <p:cNvSpPr txBox="1"/>
          <p:nvPr/>
        </p:nvSpPr>
        <p:spPr>
          <a:xfrm>
            <a:off x="669923" y="1851466"/>
            <a:ext cx="6177443" cy="369332"/>
          </a:xfrm>
          <a:prstGeom prst="rect">
            <a:avLst/>
          </a:prstGeom>
          <a:noFill/>
        </p:spPr>
        <p:txBody>
          <a:bodyPr wrap="square" rtlCol="0">
            <a:spAutoFit/>
          </a:bodyPr>
          <a:lstStyle/>
          <a:p>
            <a:r>
              <a:rPr kumimoji="1" lang="zh-CN" altLang="en-US" dirty="0" smtClean="0"/>
              <a:t> * 源代码分发： 需要用户自己编译，</a:t>
            </a:r>
            <a:r>
              <a:rPr kumimoji="1" lang="zh-CN" altLang="en-US" smtClean="0"/>
              <a:t>解决依赖问题</a:t>
            </a:r>
            <a:endParaRPr kumimoji="1" lang="zh-CN" altLang="en-US" dirty="0"/>
          </a:p>
        </p:txBody>
      </p:sp>
      <p:sp>
        <p:nvSpPr>
          <p:cNvPr id="6" name="文本框 5"/>
          <p:cNvSpPr txBox="1"/>
          <p:nvPr/>
        </p:nvSpPr>
        <p:spPr>
          <a:xfrm>
            <a:off x="669923" y="2264911"/>
            <a:ext cx="10090226" cy="646331"/>
          </a:xfrm>
          <a:prstGeom prst="rect">
            <a:avLst/>
          </a:prstGeom>
          <a:noFill/>
        </p:spPr>
        <p:txBody>
          <a:bodyPr wrap="square" rtlCol="0">
            <a:spAutoFit/>
          </a:bodyPr>
          <a:lstStyle/>
          <a:p>
            <a:r>
              <a:rPr kumimoji="1" lang="zh-CN" altLang="en-US" dirty="0" smtClean="0"/>
              <a:t> * 解决依赖时，对系统有侵入性，可能解决了这个依赖，其他的程序 又不能运行，</a:t>
            </a:r>
            <a:r>
              <a:rPr kumimoji="1" lang="en-US" altLang="zh-CN" dirty="0" smtClean="0"/>
              <a:t>python2</a:t>
            </a:r>
            <a:r>
              <a:rPr kumimoji="1" lang="zh-CN" altLang="en-US" dirty="0" smtClean="0"/>
              <a:t> </a:t>
            </a:r>
            <a:r>
              <a:rPr kumimoji="1" lang="en-US" altLang="zh-CN" dirty="0" smtClean="0"/>
              <a:t>&amp;</a:t>
            </a:r>
            <a:r>
              <a:rPr kumimoji="1" lang="zh-CN" altLang="en-US" dirty="0" smtClean="0"/>
              <a:t> </a:t>
            </a:r>
            <a:r>
              <a:rPr kumimoji="1" lang="en-US" altLang="zh-CN" dirty="0" smtClean="0"/>
              <a:t>python3</a:t>
            </a:r>
            <a:r>
              <a:rPr kumimoji="1" lang="zh-CN" altLang="en-US" dirty="0" smtClean="0"/>
              <a:t>等</a:t>
            </a:r>
            <a:r>
              <a:rPr kumimoji="1" lang="en-US" altLang="zh-CN" dirty="0" smtClean="0"/>
              <a:t>case</a:t>
            </a:r>
            <a:endParaRPr kumimoji="1" lang="zh-CN" altLang="en-US" dirty="0"/>
          </a:p>
        </p:txBody>
      </p:sp>
      <p:sp>
        <p:nvSpPr>
          <p:cNvPr id="7" name="文本框 6"/>
          <p:cNvSpPr txBox="1"/>
          <p:nvPr/>
        </p:nvSpPr>
        <p:spPr>
          <a:xfrm>
            <a:off x="669924" y="3360726"/>
            <a:ext cx="3317358" cy="369332"/>
          </a:xfrm>
          <a:prstGeom prst="rect">
            <a:avLst/>
          </a:prstGeom>
          <a:noFill/>
        </p:spPr>
        <p:txBody>
          <a:bodyPr wrap="square" rtlCol="0">
            <a:spAutoFit/>
          </a:bodyPr>
          <a:lstStyle/>
          <a:p>
            <a:r>
              <a:rPr kumimoji="1" lang="en-US" altLang="zh-CN" dirty="0"/>
              <a:t>2</a:t>
            </a:r>
            <a:r>
              <a:rPr kumimoji="1" lang="en-US" altLang="zh-CN" dirty="0" smtClean="0"/>
              <a:t>.</a:t>
            </a:r>
            <a:r>
              <a:rPr kumimoji="1" lang="zh-CN" altLang="en-US" dirty="0" smtClean="0"/>
              <a:t> </a:t>
            </a:r>
            <a:r>
              <a:rPr kumimoji="1" lang="en-US" altLang="zh-CN" dirty="0" err="1" smtClean="0"/>
              <a:t>docker</a:t>
            </a:r>
            <a:r>
              <a:rPr kumimoji="1" lang="zh-CN" altLang="en-US" dirty="0" smtClean="0"/>
              <a:t>分发</a:t>
            </a:r>
            <a:endParaRPr kumimoji="1" lang="zh-CN" altLang="en-US" dirty="0"/>
          </a:p>
        </p:txBody>
      </p:sp>
      <p:sp>
        <p:nvSpPr>
          <p:cNvPr id="8" name="文本框 7"/>
          <p:cNvSpPr txBox="1"/>
          <p:nvPr/>
        </p:nvSpPr>
        <p:spPr>
          <a:xfrm>
            <a:off x="669923" y="2899061"/>
            <a:ext cx="6177443" cy="369332"/>
          </a:xfrm>
          <a:prstGeom prst="rect">
            <a:avLst/>
          </a:prstGeom>
          <a:noFill/>
        </p:spPr>
        <p:txBody>
          <a:bodyPr wrap="square" rtlCol="0">
            <a:spAutoFit/>
          </a:bodyPr>
          <a:lstStyle/>
          <a:p>
            <a:r>
              <a:rPr kumimoji="1" lang="zh-CN" altLang="en-US" dirty="0" smtClean="0"/>
              <a:t> * 可执行文件分发： 多个平台多次编译，跨平台受限</a:t>
            </a:r>
            <a:endParaRPr kumimoji="1" lang="zh-CN" altLang="en-US" dirty="0"/>
          </a:p>
        </p:txBody>
      </p:sp>
      <p:sp>
        <p:nvSpPr>
          <p:cNvPr id="9" name="文本框 8"/>
          <p:cNvSpPr txBox="1"/>
          <p:nvPr/>
        </p:nvSpPr>
        <p:spPr>
          <a:xfrm>
            <a:off x="669923" y="3759795"/>
            <a:ext cx="6624011" cy="646331"/>
          </a:xfrm>
          <a:prstGeom prst="rect">
            <a:avLst/>
          </a:prstGeom>
          <a:noFill/>
        </p:spPr>
        <p:txBody>
          <a:bodyPr wrap="square" rtlCol="0">
            <a:spAutoFit/>
          </a:bodyPr>
          <a:lstStyle/>
          <a:p>
            <a:pPr marL="285750" indent="-285750">
              <a:buFont typeface="Arial" charset="0"/>
              <a:buChar char="•"/>
            </a:pPr>
            <a:r>
              <a:rPr kumimoji="1" lang="zh-CN" altLang="en-US" dirty="0" smtClean="0"/>
              <a:t>要求用户安装</a:t>
            </a:r>
            <a:r>
              <a:rPr kumimoji="1" lang="en-US" altLang="zh-CN" dirty="0" err="1" smtClean="0"/>
              <a:t>docker</a:t>
            </a:r>
            <a:r>
              <a:rPr kumimoji="1" lang="zh-CN" altLang="en-US" dirty="0" smtClean="0"/>
              <a:t>即可</a:t>
            </a:r>
            <a:endParaRPr kumimoji="1" lang="en-US" altLang="zh-CN" dirty="0" smtClean="0"/>
          </a:p>
          <a:p>
            <a:pPr marL="285750" indent="-285750">
              <a:buFont typeface="Arial" charset="0"/>
              <a:buChar char="•"/>
            </a:pPr>
            <a:r>
              <a:rPr kumimoji="1" lang="zh-CN" altLang="en-US" dirty="0" smtClean="0"/>
              <a:t>环境，依赖均独立，不影响系统原有库</a:t>
            </a:r>
            <a:endParaRPr kumimoji="1" lang="zh-CN" altLang="en-US" dirty="0"/>
          </a:p>
        </p:txBody>
      </p:sp>
      <p:pic>
        <p:nvPicPr>
          <p:cNvPr id="10" name="图片 9"/>
          <p:cNvPicPr>
            <a:picLocks noChangeAspect="1"/>
          </p:cNvPicPr>
          <p:nvPr/>
        </p:nvPicPr>
        <p:blipFill>
          <a:blip r:embed="rId3"/>
          <a:stretch>
            <a:fillRect/>
          </a:stretch>
        </p:blipFill>
        <p:spPr>
          <a:xfrm>
            <a:off x="5240068" y="3545392"/>
            <a:ext cx="6741061" cy="2430671"/>
          </a:xfrm>
          <a:prstGeom prst="rect">
            <a:avLst/>
          </a:prstGeom>
        </p:spPr>
      </p:pic>
    </p:spTree>
    <p:extLst>
      <p:ext uri="{BB962C8B-B14F-4D97-AF65-F5344CB8AC3E}">
        <p14:creationId xmlns:p14="http://schemas.microsoft.com/office/powerpoint/2010/main" val="935686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概念</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31</a:t>
            </a:fld>
            <a:endParaRPr lang="zh-CN" altLang="en-US"/>
          </a:p>
        </p:txBody>
      </p:sp>
      <p:sp>
        <p:nvSpPr>
          <p:cNvPr id="6" name="内容占位符 2"/>
          <p:cNvSpPr txBox="1">
            <a:spLocks/>
          </p:cNvSpPr>
          <p:nvPr/>
        </p:nvSpPr>
        <p:spPr>
          <a:xfrm>
            <a:off x="669924" y="1360215"/>
            <a:ext cx="10536792" cy="4211246"/>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err="1" smtClean="0"/>
              <a:t>Docker</a:t>
            </a:r>
            <a:r>
              <a:rPr lang="en-US" altLang="zh-CN" b="1" dirty="0" smtClean="0"/>
              <a:t> Images</a:t>
            </a:r>
            <a:endParaRPr lang="en-US" altLang="zh-CN" dirty="0" smtClean="0"/>
          </a:p>
          <a:p>
            <a:pPr marL="0" indent="0">
              <a:buFont typeface="Arial" panose="020B0604020202020204" pitchFamily="34" charset="0"/>
              <a:buNone/>
            </a:pPr>
            <a:r>
              <a:rPr lang="en-US" altLang="zh-CN" dirty="0" err="1" smtClean="0"/>
              <a:t>Docker</a:t>
            </a:r>
            <a:r>
              <a:rPr lang="en-US" altLang="zh-CN" dirty="0" smtClean="0"/>
              <a:t> image </a:t>
            </a:r>
            <a:r>
              <a:rPr lang="zh-CN" altLang="en-US" dirty="0" smtClean="0"/>
              <a:t>是 </a:t>
            </a:r>
            <a:r>
              <a:rPr lang="en-US" altLang="zh-CN" dirty="0" err="1" smtClean="0"/>
              <a:t>Docker</a:t>
            </a:r>
            <a:r>
              <a:rPr lang="en-US" altLang="zh-CN" dirty="0" smtClean="0"/>
              <a:t> container </a:t>
            </a:r>
            <a:r>
              <a:rPr lang="zh-CN" altLang="en-US" dirty="0" smtClean="0"/>
              <a:t>最基本的模板。</a:t>
            </a:r>
            <a:r>
              <a:rPr lang="en-US" altLang="zh-CN" dirty="0" smtClean="0"/>
              <a:t>image </a:t>
            </a:r>
            <a:r>
              <a:rPr lang="zh-CN" altLang="en-US" dirty="0" smtClean="0"/>
              <a:t>通过容器使系统和应用易于安装，</a:t>
            </a:r>
            <a:r>
              <a:rPr lang="en-US" altLang="zh-CN" dirty="0" err="1" smtClean="0"/>
              <a:t>Docker</a:t>
            </a:r>
            <a:r>
              <a:rPr lang="en-US" altLang="zh-CN" dirty="0" smtClean="0"/>
              <a:t> image </a:t>
            </a:r>
            <a:r>
              <a:rPr lang="zh-CN" altLang="en-US" dirty="0" smtClean="0"/>
              <a:t>是用来运行的容器，你可以在这里 </a:t>
            </a:r>
            <a:r>
              <a:rPr lang="en-US" altLang="zh-CN" dirty="0" smtClean="0">
                <a:hlinkClick r:id="rId3"/>
              </a:rPr>
              <a:t>https://hub.docker.com/</a:t>
            </a:r>
            <a:r>
              <a:rPr lang="zh-CN" altLang="en-US" dirty="0" smtClean="0"/>
              <a:t>找到许多 </a:t>
            </a:r>
            <a:r>
              <a:rPr lang="en-US" altLang="zh-CN" dirty="0" smtClean="0"/>
              <a:t>images </a:t>
            </a:r>
            <a:r>
              <a:rPr lang="zh-CN" altLang="en-US" dirty="0" smtClean="0"/>
              <a:t>（多种操作系统和软件已经被安装好了的 </a:t>
            </a:r>
            <a:r>
              <a:rPr lang="en-US" altLang="zh-CN" dirty="0" err="1" smtClean="0"/>
              <a:t>Docker</a:t>
            </a:r>
            <a:r>
              <a:rPr lang="zh-CN" altLang="en-US" dirty="0" smtClean="0"/>
              <a:t>）。</a:t>
            </a:r>
          </a:p>
          <a:p>
            <a:r>
              <a:rPr lang="en-US" altLang="zh-CN" b="1" dirty="0" err="1" smtClean="0"/>
              <a:t>Docker</a:t>
            </a:r>
            <a:r>
              <a:rPr lang="en-US" altLang="zh-CN" b="1" dirty="0" smtClean="0"/>
              <a:t> Container</a:t>
            </a:r>
            <a:endParaRPr lang="en-US" altLang="zh-CN" dirty="0" smtClean="0"/>
          </a:p>
          <a:p>
            <a:pPr marL="0" indent="0">
              <a:buFont typeface="Arial" panose="020B0604020202020204" pitchFamily="34" charset="0"/>
              <a:buNone/>
            </a:pPr>
            <a:r>
              <a:rPr lang="en-US" altLang="zh-CN" dirty="0" err="1" smtClean="0"/>
              <a:t>Docker</a:t>
            </a:r>
            <a:r>
              <a:rPr lang="en-US" altLang="zh-CN" dirty="0" smtClean="0"/>
              <a:t> </a:t>
            </a:r>
            <a:r>
              <a:rPr lang="zh-CN" altLang="en-US" dirty="0" smtClean="0"/>
              <a:t>容器（</a:t>
            </a:r>
            <a:r>
              <a:rPr lang="en-US" altLang="zh-CN" dirty="0" err="1" smtClean="0"/>
              <a:t>Docker</a:t>
            </a:r>
            <a:r>
              <a:rPr lang="en-US" altLang="zh-CN" dirty="0" smtClean="0"/>
              <a:t> Container</a:t>
            </a:r>
            <a:r>
              <a:rPr lang="zh-CN" altLang="en-US" dirty="0" smtClean="0"/>
              <a:t>）是一个 </a:t>
            </a:r>
            <a:r>
              <a:rPr lang="en-US" altLang="zh-CN" dirty="0" smtClean="0"/>
              <a:t>Image</a:t>
            </a:r>
            <a:r>
              <a:rPr lang="zh-CN" altLang="en-US" dirty="0" smtClean="0"/>
              <a:t>，在运行的 </a:t>
            </a:r>
            <a:r>
              <a:rPr lang="en-US" altLang="zh-CN" dirty="0" err="1" smtClean="0"/>
              <a:t>Docker</a:t>
            </a:r>
            <a:r>
              <a:rPr lang="en-US" altLang="zh-CN" dirty="0" smtClean="0"/>
              <a:t> image </a:t>
            </a:r>
            <a:r>
              <a:rPr lang="zh-CN" altLang="en-US" dirty="0" smtClean="0"/>
              <a:t>上读取和写入。</a:t>
            </a:r>
            <a:r>
              <a:rPr lang="en-US" altLang="zh-CN" dirty="0" err="1" smtClean="0"/>
              <a:t>Docker</a:t>
            </a:r>
            <a:r>
              <a:rPr lang="en-US" altLang="zh-CN" dirty="0" smtClean="0"/>
              <a:t> </a:t>
            </a:r>
            <a:r>
              <a:rPr lang="zh-CN" altLang="en-US" dirty="0" smtClean="0"/>
              <a:t>是一个联合的文件系统作为容器后台，容器的任何变化，都将被保存在一个基本 </a:t>
            </a:r>
            <a:r>
              <a:rPr lang="en-US" altLang="zh-CN" dirty="0" smtClean="0"/>
              <a:t>image </a:t>
            </a:r>
            <a:r>
              <a:rPr lang="zh-CN" altLang="en-US" dirty="0" smtClean="0"/>
              <a:t>新的层上。我们安装应用程序的层就是容器。每个在主机上运行的容器都是独立的，因此，提供了一个安全的应用平台。</a:t>
            </a:r>
          </a:p>
          <a:p>
            <a:r>
              <a:rPr lang="en-US" altLang="zh-CN" b="1" dirty="0" err="1" smtClean="0"/>
              <a:t>Docker</a:t>
            </a:r>
            <a:r>
              <a:rPr lang="en-US" altLang="zh-CN" b="1" dirty="0" smtClean="0"/>
              <a:t> Registry</a:t>
            </a:r>
            <a:endParaRPr lang="en-US" altLang="zh-CN" dirty="0" smtClean="0"/>
          </a:p>
          <a:p>
            <a:pPr marL="0" indent="0">
              <a:buFont typeface="Arial" panose="020B0604020202020204" pitchFamily="34" charset="0"/>
              <a:buNone/>
            </a:pPr>
            <a:r>
              <a:rPr lang="en-US" altLang="zh-CN" dirty="0" err="1" smtClean="0"/>
              <a:t>Docker</a:t>
            </a:r>
            <a:r>
              <a:rPr lang="en-US" altLang="zh-CN" dirty="0" smtClean="0"/>
              <a:t> registry </a:t>
            </a:r>
            <a:r>
              <a:rPr lang="zh-CN" altLang="en-US" dirty="0" smtClean="0"/>
              <a:t>是为 </a:t>
            </a:r>
            <a:r>
              <a:rPr lang="en-US" altLang="zh-CN" dirty="0" err="1" smtClean="0"/>
              <a:t>Docker</a:t>
            </a:r>
            <a:r>
              <a:rPr lang="en-US" altLang="zh-CN" dirty="0" smtClean="0"/>
              <a:t> images </a:t>
            </a:r>
            <a:r>
              <a:rPr lang="zh-CN" altLang="en-US" dirty="0" smtClean="0"/>
              <a:t>提供的库。它提供了公共和私有库。公共 </a:t>
            </a:r>
            <a:r>
              <a:rPr lang="en-US" altLang="zh-CN" dirty="0" err="1" smtClean="0"/>
              <a:t>Docker</a:t>
            </a:r>
            <a:r>
              <a:rPr lang="en-US" altLang="zh-CN" dirty="0" smtClean="0"/>
              <a:t> </a:t>
            </a:r>
            <a:r>
              <a:rPr lang="zh-CN" altLang="en-US" dirty="0" smtClean="0"/>
              <a:t>库被叫做 </a:t>
            </a:r>
            <a:r>
              <a:rPr lang="en-US" altLang="zh-CN" dirty="0" err="1" smtClean="0"/>
              <a:t>Docker</a:t>
            </a:r>
            <a:r>
              <a:rPr lang="en-US" altLang="zh-CN" dirty="0" smtClean="0"/>
              <a:t> Hub</a:t>
            </a:r>
            <a:r>
              <a:rPr lang="zh-CN" altLang="en-US" dirty="0" smtClean="0"/>
              <a:t>。这里我们能够上传 </a:t>
            </a:r>
            <a:r>
              <a:rPr lang="en-US" altLang="zh-CN" dirty="0" smtClean="0"/>
              <a:t>push </a:t>
            </a:r>
            <a:r>
              <a:rPr lang="zh-CN" altLang="en-US" dirty="0" smtClean="0"/>
              <a:t>和 </a:t>
            </a:r>
            <a:r>
              <a:rPr lang="en-US" altLang="zh-CN" dirty="0" smtClean="0"/>
              <a:t>pull </a:t>
            </a:r>
            <a:r>
              <a:rPr lang="zh-CN" altLang="en-US" dirty="0" smtClean="0"/>
              <a:t>我们自己的 </a:t>
            </a:r>
            <a:r>
              <a:rPr lang="en-US" altLang="zh-CN" dirty="0" smtClean="0"/>
              <a:t>images</a:t>
            </a:r>
            <a:r>
              <a:rPr lang="zh-CN" altLang="en-US" dirty="0" smtClean="0"/>
              <a:t>。</a:t>
            </a:r>
          </a:p>
          <a:p>
            <a:endParaRPr lang="zh-CN" altLang="en-US" dirty="0"/>
          </a:p>
        </p:txBody>
      </p:sp>
    </p:spTree>
    <p:extLst>
      <p:ext uri="{BB962C8B-B14F-4D97-AF65-F5344CB8AC3E}">
        <p14:creationId xmlns:p14="http://schemas.microsoft.com/office/powerpoint/2010/main" val="1447562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Docker</a:t>
            </a:r>
            <a:r>
              <a:rPr kumimoji="1" lang="zh-CN" altLang="en-US" dirty="0" smtClean="0"/>
              <a:t> 安装使用</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32</a:t>
            </a:fld>
            <a:endParaRPr lang="zh-CN" altLang="en-US"/>
          </a:p>
        </p:txBody>
      </p:sp>
      <p:sp>
        <p:nvSpPr>
          <p:cNvPr id="4" name="文本框 3"/>
          <p:cNvSpPr txBox="1"/>
          <p:nvPr/>
        </p:nvSpPr>
        <p:spPr>
          <a:xfrm>
            <a:off x="821410" y="2138767"/>
            <a:ext cx="8861534" cy="369332"/>
          </a:xfrm>
          <a:prstGeom prst="rect">
            <a:avLst/>
          </a:prstGeom>
          <a:noFill/>
        </p:spPr>
        <p:txBody>
          <a:bodyPr wrap="square" rtlCol="0">
            <a:spAutoFit/>
          </a:bodyPr>
          <a:lstStyle/>
          <a:p>
            <a:pPr marL="285750" indent="-285750">
              <a:buFont typeface="Arial" charset="0"/>
              <a:buChar char="•"/>
            </a:pPr>
            <a:r>
              <a:rPr kumimoji="1" lang="tr-TR" altLang="zh-CN" dirty="0" smtClean="0">
                <a:hlinkClick r:id="rId2"/>
              </a:rPr>
              <a:t>https</a:t>
            </a:r>
            <a:r>
              <a:rPr kumimoji="1" lang="tr-TR" altLang="zh-CN" dirty="0">
                <a:hlinkClick r:id="rId2"/>
              </a:rPr>
              <a:t>://</a:t>
            </a:r>
            <a:r>
              <a:rPr kumimoji="1" lang="tr-TR" altLang="zh-CN" dirty="0" smtClean="0">
                <a:hlinkClick r:id="rId2"/>
              </a:rPr>
              <a:t>yq.aliyun.com/articles/110806?spm=5176.8351553.0.0.53b11991Bpafu4</a:t>
            </a:r>
            <a:endParaRPr kumimoji="1" lang="tr-TR" altLang="zh-CN" dirty="0" smtClean="0"/>
          </a:p>
        </p:txBody>
      </p:sp>
      <p:sp>
        <p:nvSpPr>
          <p:cNvPr id="5" name="文本框 4"/>
          <p:cNvSpPr txBox="1"/>
          <p:nvPr/>
        </p:nvSpPr>
        <p:spPr>
          <a:xfrm>
            <a:off x="821410" y="1642820"/>
            <a:ext cx="5844394" cy="369332"/>
          </a:xfrm>
          <a:prstGeom prst="rect">
            <a:avLst/>
          </a:prstGeom>
          <a:noFill/>
        </p:spPr>
        <p:txBody>
          <a:bodyPr wrap="square" rtlCol="0">
            <a:spAutoFit/>
          </a:bodyPr>
          <a:lstStyle/>
          <a:p>
            <a:r>
              <a:rPr kumimoji="1" lang="en-US" altLang="zh-CN" dirty="0" smtClean="0"/>
              <a:t>1. </a:t>
            </a:r>
            <a:r>
              <a:rPr kumimoji="1" lang="zh-CN" altLang="en-US" dirty="0" smtClean="0"/>
              <a:t>安装</a:t>
            </a:r>
            <a:r>
              <a:rPr kumimoji="1" lang="en-US" altLang="zh-CN" dirty="0" err="1" smtClean="0"/>
              <a:t>Docker</a:t>
            </a:r>
            <a:r>
              <a:rPr kumimoji="1" lang="zh-CN" altLang="en-US" dirty="0" smtClean="0"/>
              <a:t>客户端</a:t>
            </a:r>
            <a:endParaRPr kumimoji="1" lang="zh-CN" altLang="en-US" dirty="0"/>
          </a:p>
        </p:txBody>
      </p:sp>
      <p:sp>
        <p:nvSpPr>
          <p:cNvPr id="8" name="文本框 7"/>
          <p:cNvSpPr txBox="1"/>
          <p:nvPr/>
        </p:nvSpPr>
        <p:spPr>
          <a:xfrm>
            <a:off x="821410" y="2955004"/>
            <a:ext cx="5844394" cy="923330"/>
          </a:xfrm>
          <a:prstGeom prst="rect">
            <a:avLst/>
          </a:prstGeom>
          <a:noFill/>
        </p:spPr>
        <p:txBody>
          <a:bodyPr wrap="square" rtlCol="0">
            <a:spAutoFit/>
          </a:bodyPr>
          <a:lstStyle/>
          <a:p>
            <a:r>
              <a:rPr kumimoji="1" lang="en-US" altLang="zh-CN" dirty="0"/>
              <a:t>2</a:t>
            </a:r>
            <a:r>
              <a:rPr kumimoji="1" lang="en-US" altLang="zh-CN" dirty="0" smtClean="0"/>
              <a:t>. </a:t>
            </a:r>
            <a:r>
              <a:rPr kumimoji="1" lang="zh-CN" altLang="en-US" dirty="0" smtClean="0"/>
              <a:t>从</a:t>
            </a:r>
            <a:r>
              <a:rPr kumimoji="1" lang="en-US" altLang="zh-CN" dirty="0" err="1" smtClean="0"/>
              <a:t>docker</a:t>
            </a:r>
            <a:r>
              <a:rPr kumimoji="1" lang="zh-CN" altLang="en-US" dirty="0" smtClean="0"/>
              <a:t> </a:t>
            </a:r>
            <a:r>
              <a:rPr kumimoji="1" lang="en-US" altLang="zh-CN" dirty="0" smtClean="0"/>
              <a:t>hub</a:t>
            </a:r>
            <a:r>
              <a:rPr kumimoji="1" lang="zh-CN" altLang="en-US" dirty="0" smtClean="0"/>
              <a:t>找到</a:t>
            </a:r>
            <a:r>
              <a:rPr kumimoji="1" lang="en-US" altLang="zh-CN" dirty="0" smtClean="0"/>
              <a:t>ROS</a:t>
            </a:r>
            <a:r>
              <a:rPr kumimoji="1" lang="zh-CN" altLang="en-US" dirty="0" smtClean="0"/>
              <a:t> </a:t>
            </a:r>
            <a:r>
              <a:rPr kumimoji="1" lang="en-US" altLang="zh-CN" dirty="0" err="1" smtClean="0"/>
              <a:t>docker</a:t>
            </a:r>
            <a:endParaRPr kumimoji="1" lang="en-US" altLang="zh-CN" dirty="0" smtClean="0"/>
          </a:p>
          <a:p>
            <a:endParaRPr kumimoji="1" lang="en-US" altLang="zh-CN" dirty="0"/>
          </a:p>
          <a:p>
            <a:r>
              <a:rPr kumimoji="1" lang="en-US" altLang="zh-CN" dirty="0" smtClean="0"/>
              <a:t>3. </a:t>
            </a:r>
            <a:r>
              <a:rPr kumimoji="1" lang="en-US" altLang="zh-CN" dirty="0" err="1" smtClean="0"/>
              <a:t>Docker</a:t>
            </a:r>
            <a:r>
              <a:rPr kumimoji="1" lang="en-US" altLang="zh-CN" dirty="0" smtClean="0"/>
              <a:t> pull </a:t>
            </a:r>
            <a:r>
              <a:rPr kumimoji="1" lang="zh-CN" altLang="en-US" dirty="0" smtClean="0"/>
              <a:t>该镜像</a:t>
            </a:r>
            <a:endParaRPr kumimoji="1" lang="zh-CN" altLang="en-US" dirty="0"/>
          </a:p>
        </p:txBody>
      </p:sp>
    </p:spTree>
    <p:extLst>
      <p:ext uri="{BB962C8B-B14F-4D97-AF65-F5344CB8AC3E}">
        <p14:creationId xmlns:p14="http://schemas.microsoft.com/office/powerpoint/2010/main" val="1070505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使用</a:t>
            </a:r>
            <a:r>
              <a:rPr kumimoji="1" lang="en-US" altLang="zh-CN" dirty="0" err="1" smtClean="0"/>
              <a:t>docker</a:t>
            </a:r>
            <a:r>
              <a:rPr kumimoji="1" lang="zh-CN" altLang="en-US" dirty="0" smtClean="0"/>
              <a:t>运行</a:t>
            </a:r>
            <a:r>
              <a:rPr kumimoji="1" lang="en-US" altLang="zh-CN" dirty="0" err="1" smtClean="0"/>
              <a:t>july_say</a:t>
            </a:r>
            <a:r>
              <a:rPr kumimoji="1" lang="en-US" altLang="zh-CN" dirty="0" smtClean="0"/>
              <a:t> &amp; </a:t>
            </a:r>
            <a:r>
              <a:rPr kumimoji="1" lang="en-US" altLang="zh-CN" dirty="0" err="1" smtClean="0"/>
              <a:t>july</a:t>
            </a:r>
            <a:r>
              <a:rPr kumimoji="1" lang="en-US" altLang="zh-CN" dirty="0" smtClean="0"/>
              <a:t> listener</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33</a:t>
            </a:fld>
            <a:endParaRPr lang="zh-CN" altLang="en-US"/>
          </a:p>
        </p:txBody>
      </p:sp>
      <p:sp>
        <p:nvSpPr>
          <p:cNvPr id="5" name="文本框 4"/>
          <p:cNvSpPr txBox="1"/>
          <p:nvPr/>
        </p:nvSpPr>
        <p:spPr>
          <a:xfrm>
            <a:off x="821410" y="1685350"/>
            <a:ext cx="9534702" cy="3416320"/>
          </a:xfrm>
          <a:prstGeom prst="rect">
            <a:avLst/>
          </a:prstGeom>
          <a:noFill/>
        </p:spPr>
        <p:txBody>
          <a:bodyPr wrap="square" rtlCol="0">
            <a:spAutoFit/>
          </a:bodyPr>
          <a:lstStyle/>
          <a:p>
            <a:pPr marL="342900" indent="-342900">
              <a:buAutoNum type="arabicPeriod"/>
            </a:pPr>
            <a:r>
              <a:rPr kumimoji="1" lang="zh-CN" altLang="en-US" dirty="0" smtClean="0"/>
              <a:t>启动一个</a:t>
            </a:r>
            <a:r>
              <a:rPr kumimoji="1" lang="en-US" altLang="zh-CN" dirty="0" err="1" smtClean="0"/>
              <a:t>ros</a:t>
            </a:r>
            <a:r>
              <a:rPr kumimoji="1" lang="zh-CN" altLang="en-US" dirty="0" smtClean="0"/>
              <a:t> </a:t>
            </a:r>
            <a:r>
              <a:rPr kumimoji="1" lang="en-US" altLang="zh-CN" dirty="0" err="1" smtClean="0"/>
              <a:t>docker</a:t>
            </a:r>
            <a:r>
              <a:rPr kumimoji="1" lang="zh-CN" altLang="en-US" dirty="0" smtClean="0"/>
              <a:t> 客户端</a:t>
            </a:r>
            <a:r>
              <a:rPr kumimoji="1" lang="en-US" altLang="zh-CN" dirty="0" smtClean="0"/>
              <a:t/>
            </a:r>
            <a:br>
              <a:rPr kumimoji="1" lang="en-US" altLang="zh-CN" dirty="0" smtClean="0"/>
            </a:br>
            <a:r>
              <a:rPr kumimoji="1" lang="en-US" altLang="zh-CN" dirty="0" smtClean="0"/>
              <a:t/>
            </a:r>
            <a:br>
              <a:rPr kumimoji="1" lang="en-US" altLang="zh-CN" dirty="0" smtClean="0"/>
            </a:br>
            <a:r>
              <a:rPr kumimoji="1" lang="en-US" altLang="zh-CN" dirty="0" err="1" smtClean="0"/>
              <a:t>docker</a:t>
            </a:r>
            <a:r>
              <a:rPr kumimoji="1" lang="zh-CN" altLang="en-US" dirty="0" smtClean="0"/>
              <a:t> </a:t>
            </a:r>
            <a:r>
              <a:rPr kumimoji="1" lang="en-US" altLang="zh-CN" dirty="0" smtClean="0"/>
              <a:t>run</a:t>
            </a:r>
            <a:r>
              <a:rPr kumimoji="1" lang="zh-CN" altLang="en-US" dirty="0" smtClean="0"/>
              <a:t> </a:t>
            </a:r>
            <a:r>
              <a:rPr kumimoji="1" lang="en-US" altLang="zh-CN" dirty="0" smtClean="0"/>
              <a:t>-</a:t>
            </a:r>
            <a:r>
              <a:rPr kumimoji="1" lang="en-US" altLang="zh-CN" dirty="0" err="1" smtClean="0"/>
              <a:t>itd</a:t>
            </a:r>
            <a:r>
              <a:rPr kumimoji="1" lang="zh-CN" altLang="en-US" dirty="0" smtClean="0"/>
              <a:t> </a:t>
            </a:r>
            <a:r>
              <a:rPr kumimoji="1" lang="en-US" altLang="zh-CN" dirty="0" smtClean="0"/>
              <a:t>–v(</a:t>
            </a:r>
            <a:r>
              <a:rPr kumimoji="1" lang="zh-CN" altLang="en-US" dirty="0" smtClean="0"/>
              <a:t>源文件路径</a:t>
            </a:r>
            <a:r>
              <a:rPr kumimoji="1" lang="en-US" altLang="zh-CN" dirty="0" smtClean="0"/>
              <a:t>)</a:t>
            </a:r>
            <a:r>
              <a:rPr kumimoji="1" lang="en-US" altLang="zh-CN" dirty="0" smtClean="0">
                <a:sym typeface="Wingdings"/>
              </a:rPr>
              <a:t>:(</a:t>
            </a:r>
            <a:r>
              <a:rPr kumimoji="1" lang="zh-CN" altLang="en-US" dirty="0" smtClean="0">
                <a:sym typeface="Wingdings"/>
              </a:rPr>
              <a:t>容器文件路径</a:t>
            </a:r>
            <a:r>
              <a:rPr kumimoji="1" lang="en-US" altLang="zh-CN" dirty="0" smtClean="0">
                <a:sym typeface="Wingdings"/>
              </a:rPr>
              <a:t>)</a:t>
            </a:r>
            <a:r>
              <a:rPr kumimoji="1" lang="zh-CN" altLang="en-US" dirty="0" smtClean="0">
                <a:sym typeface="Wingdings"/>
              </a:rPr>
              <a:t> </a:t>
            </a:r>
            <a:r>
              <a:rPr kumimoji="1" lang="en-US" altLang="zh-CN" dirty="0" smtClean="0">
                <a:sym typeface="Wingdings"/>
              </a:rPr>
              <a:t>--name (</a:t>
            </a:r>
            <a:r>
              <a:rPr kumimoji="1" lang="zh-CN" altLang="en-US" dirty="0" smtClean="0">
                <a:sym typeface="Wingdings"/>
              </a:rPr>
              <a:t>容器名</a:t>
            </a:r>
            <a:r>
              <a:rPr kumimoji="1" lang="en-US" altLang="zh-CN" dirty="0" smtClean="0">
                <a:sym typeface="Wingdings"/>
              </a:rPr>
              <a:t>)</a:t>
            </a:r>
            <a:r>
              <a:rPr kumimoji="1" lang="zh-CN" altLang="en-US" dirty="0" smtClean="0">
                <a:sym typeface="Wingdings"/>
              </a:rPr>
              <a:t> </a:t>
            </a:r>
            <a:r>
              <a:rPr kumimoji="1" lang="en-US" altLang="zh-CN" dirty="0" err="1" smtClean="0">
                <a:sym typeface="Wingdings"/>
              </a:rPr>
              <a:t>ros:kinetic</a:t>
            </a:r>
            <a:endParaRPr kumimoji="1" lang="en-US" altLang="zh-CN" dirty="0" smtClean="0">
              <a:sym typeface="Wingdings"/>
            </a:endParaRPr>
          </a:p>
          <a:p>
            <a:pPr marL="342900" indent="-342900">
              <a:buAutoNum type="arabicPeriod"/>
            </a:pPr>
            <a:endParaRPr kumimoji="1" lang="en-US" altLang="zh-CN" dirty="0">
              <a:sym typeface="Wingdings"/>
            </a:endParaRPr>
          </a:p>
          <a:p>
            <a:pPr marL="342900" indent="-342900">
              <a:buAutoNum type="arabicPeriod"/>
            </a:pPr>
            <a:r>
              <a:rPr kumimoji="1" lang="zh-CN" altLang="en-US" dirty="0" smtClean="0">
                <a:sym typeface="Wingdings"/>
              </a:rPr>
              <a:t>进入</a:t>
            </a:r>
            <a:r>
              <a:rPr kumimoji="1" lang="en-US" altLang="zh-CN" dirty="0" err="1" smtClean="0">
                <a:sym typeface="Wingdings"/>
              </a:rPr>
              <a:t>july</a:t>
            </a:r>
            <a:r>
              <a:rPr kumimoji="1" lang="zh-CN" altLang="en-US" dirty="0" smtClean="0">
                <a:sym typeface="Wingdings"/>
              </a:rPr>
              <a:t>容器 </a:t>
            </a:r>
            <a:r>
              <a:rPr kumimoji="1" lang="en-US" altLang="zh-CN" dirty="0" err="1" smtClean="0">
                <a:sym typeface="Wingdings"/>
              </a:rPr>
              <a:t>docker</a:t>
            </a:r>
            <a:r>
              <a:rPr kumimoji="1" lang="zh-CN" altLang="en-US" dirty="0" smtClean="0">
                <a:sym typeface="Wingdings"/>
              </a:rPr>
              <a:t> </a:t>
            </a:r>
            <a:r>
              <a:rPr kumimoji="1" lang="en-US" altLang="zh-CN" dirty="0" smtClean="0">
                <a:sym typeface="Wingdings"/>
              </a:rPr>
              <a:t>exec –it </a:t>
            </a:r>
            <a:r>
              <a:rPr kumimoji="1" lang="zh-CN" altLang="en-US" dirty="0" smtClean="0">
                <a:sym typeface="Wingdings"/>
              </a:rPr>
              <a:t>容器名 </a:t>
            </a:r>
            <a:r>
              <a:rPr kumimoji="1" lang="en-US" altLang="zh-CN" dirty="0" smtClean="0">
                <a:sym typeface="Wingdings"/>
              </a:rPr>
              <a:t>/bin/bash</a:t>
            </a:r>
            <a:endParaRPr kumimoji="1" lang="en-US" altLang="zh-CN" dirty="0">
              <a:sym typeface="Wingdings"/>
            </a:endParaRPr>
          </a:p>
          <a:p>
            <a:pPr marL="342900" indent="-342900">
              <a:buAutoNum type="arabicPeriod"/>
            </a:pPr>
            <a:endParaRPr kumimoji="1" lang="en-US" altLang="zh-CN" dirty="0" smtClean="0">
              <a:sym typeface="Wingdings"/>
            </a:endParaRPr>
          </a:p>
          <a:p>
            <a:pPr marL="342900" indent="-342900">
              <a:buAutoNum type="arabicPeriod"/>
            </a:pPr>
            <a:r>
              <a:rPr kumimoji="1" lang="zh-CN" altLang="en-US" dirty="0" smtClean="0">
                <a:sym typeface="Wingdings"/>
              </a:rPr>
              <a:t>修改</a:t>
            </a:r>
            <a:r>
              <a:rPr kumimoji="1" lang="en-US" altLang="zh-CN" dirty="0" err="1" smtClean="0">
                <a:sym typeface="Wingdings"/>
              </a:rPr>
              <a:t>bashrc</a:t>
            </a:r>
            <a:r>
              <a:rPr kumimoji="1" lang="zh-CN" altLang="en-US" dirty="0" smtClean="0">
                <a:sym typeface="Wingdings"/>
              </a:rPr>
              <a:t>，</a:t>
            </a:r>
            <a:r>
              <a:rPr kumimoji="1" lang="en-US" altLang="zh-CN" dirty="0">
                <a:sym typeface="Wingdings"/>
              </a:rPr>
              <a:t/>
            </a:r>
            <a:br>
              <a:rPr kumimoji="1" lang="en-US" altLang="zh-CN" dirty="0">
                <a:sym typeface="Wingdings"/>
              </a:rPr>
            </a:br>
            <a:r>
              <a:rPr kumimoji="1" lang="en-US" altLang="zh-CN" dirty="0" smtClean="0">
                <a:sym typeface="Wingdings"/>
              </a:rPr>
              <a:t/>
            </a:r>
            <a:br>
              <a:rPr kumimoji="1" lang="en-US" altLang="zh-CN" dirty="0" smtClean="0">
                <a:sym typeface="Wingdings"/>
              </a:rPr>
            </a:br>
            <a:r>
              <a:rPr kumimoji="1" lang="en-US" altLang="zh-CN" dirty="0" smtClean="0">
                <a:sym typeface="Wingdings"/>
              </a:rPr>
              <a:t>echo </a:t>
            </a:r>
            <a:r>
              <a:rPr kumimoji="1" lang="en-US" altLang="zh-CN" dirty="0">
                <a:sym typeface="Wingdings"/>
              </a:rPr>
              <a:t>‘source /</a:t>
            </a:r>
            <a:r>
              <a:rPr kumimoji="1" lang="en-US" altLang="zh-CN" dirty="0" smtClean="0">
                <a:sym typeface="Wingdings"/>
              </a:rPr>
              <a:t>opt/</a:t>
            </a:r>
            <a:r>
              <a:rPr kumimoji="1" lang="en-US" altLang="zh-CN" dirty="0" err="1" smtClean="0">
                <a:sym typeface="Wingdings"/>
              </a:rPr>
              <a:t>ros</a:t>
            </a:r>
            <a:r>
              <a:rPr kumimoji="1" lang="en-US" altLang="zh-CN" dirty="0" smtClean="0">
                <a:sym typeface="Wingdings"/>
              </a:rPr>
              <a:t>/kinetic/</a:t>
            </a:r>
            <a:r>
              <a:rPr kumimoji="1" lang="en-US" altLang="zh-CN" dirty="0" err="1" smtClean="0">
                <a:sym typeface="Wingdings"/>
              </a:rPr>
              <a:t>setup.bash</a:t>
            </a:r>
            <a:r>
              <a:rPr kumimoji="1" lang="en-US" altLang="zh-CN" dirty="0" smtClean="0">
                <a:sym typeface="Wingdings"/>
              </a:rPr>
              <a:t>’ </a:t>
            </a:r>
            <a:r>
              <a:rPr kumimoji="1" lang="en-US" altLang="zh-CN" dirty="0">
                <a:sym typeface="Wingdings"/>
              </a:rPr>
              <a:t>&gt;&gt; /root/.</a:t>
            </a:r>
            <a:r>
              <a:rPr kumimoji="1" lang="en-US" altLang="zh-CN" dirty="0" err="1" smtClean="0">
                <a:sym typeface="Wingdings"/>
              </a:rPr>
              <a:t>bashrc</a:t>
            </a:r>
            <a:r>
              <a:rPr kumimoji="1" lang="en-US" altLang="zh-CN" dirty="0" smtClean="0">
                <a:sym typeface="Wingdings"/>
              </a:rPr>
              <a:t/>
            </a:r>
            <a:br>
              <a:rPr kumimoji="1" lang="en-US" altLang="zh-CN" dirty="0" smtClean="0">
                <a:sym typeface="Wingdings"/>
              </a:rPr>
            </a:br>
            <a:r>
              <a:rPr kumimoji="1" lang="en-US" altLang="zh-CN" dirty="0">
                <a:sym typeface="Wingdings"/>
              </a:rPr>
              <a:t>echo ‘source </a:t>
            </a:r>
            <a:r>
              <a:rPr kumimoji="1" lang="en-US" altLang="zh-CN" dirty="0" smtClean="0">
                <a:sym typeface="Wingdings"/>
              </a:rPr>
              <a:t>/</a:t>
            </a:r>
            <a:r>
              <a:rPr kumimoji="1" lang="en-US" altLang="zh-CN" dirty="0" err="1" smtClean="0">
                <a:sym typeface="Wingdings"/>
              </a:rPr>
              <a:t>catkin_ws</a:t>
            </a:r>
            <a:r>
              <a:rPr kumimoji="1" lang="en-US" altLang="zh-CN" dirty="0" smtClean="0">
                <a:sym typeface="Wingdings"/>
              </a:rPr>
              <a:t>/</a:t>
            </a:r>
            <a:r>
              <a:rPr kumimoji="1" lang="en-US" altLang="zh-CN" dirty="0" err="1" smtClean="0">
                <a:sym typeface="Wingdings"/>
              </a:rPr>
              <a:t>devel</a:t>
            </a:r>
            <a:r>
              <a:rPr kumimoji="1" lang="en-US" altLang="zh-CN" dirty="0" smtClean="0">
                <a:sym typeface="Wingdings"/>
              </a:rPr>
              <a:t>/kinetic/</a:t>
            </a:r>
            <a:r>
              <a:rPr kumimoji="1" lang="en-US" altLang="zh-CN" dirty="0" err="1" smtClean="0">
                <a:sym typeface="Wingdings"/>
              </a:rPr>
              <a:t>setup.bash</a:t>
            </a:r>
            <a:r>
              <a:rPr kumimoji="1" lang="en-US" altLang="zh-CN" dirty="0" smtClean="0">
                <a:sym typeface="Wingdings"/>
              </a:rPr>
              <a:t>’ </a:t>
            </a:r>
            <a:r>
              <a:rPr kumimoji="1" lang="en-US" altLang="zh-CN" dirty="0">
                <a:sym typeface="Wingdings"/>
              </a:rPr>
              <a:t>&gt;&gt; /root/.</a:t>
            </a:r>
            <a:r>
              <a:rPr kumimoji="1" lang="en-US" altLang="zh-CN" dirty="0" err="1" smtClean="0">
                <a:sym typeface="Wingdings"/>
              </a:rPr>
              <a:t>bashrc</a:t>
            </a:r>
            <a:endParaRPr kumimoji="1" lang="en-US" altLang="zh-CN" dirty="0" smtClean="0">
              <a:sym typeface="Wingdings"/>
            </a:endParaRPr>
          </a:p>
          <a:p>
            <a:pPr marL="342900" indent="-342900">
              <a:buAutoNum type="arabicPeriod"/>
            </a:pPr>
            <a:endParaRPr kumimoji="1" lang="en-US" altLang="zh-CN" dirty="0">
              <a:sym typeface="Wingdings"/>
            </a:endParaRPr>
          </a:p>
          <a:p>
            <a:pPr marL="342900" indent="-342900">
              <a:buAutoNum type="arabicPeriod"/>
            </a:pPr>
            <a:r>
              <a:rPr kumimoji="1" lang="en-US" altLang="zh-CN" dirty="0" err="1" smtClean="0">
                <a:sym typeface="Wingdings"/>
              </a:rPr>
              <a:t>catkin_make</a:t>
            </a:r>
            <a:r>
              <a:rPr kumimoji="1" lang="en-US" altLang="zh-CN" dirty="0" smtClean="0">
                <a:sym typeface="Wingdings"/>
              </a:rPr>
              <a:t> &amp; </a:t>
            </a:r>
            <a:r>
              <a:rPr kumimoji="1" lang="en-US" altLang="zh-CN" dirty="0" err="1" smtClean="0">
                <a:sym typeface="Wingdings"/>
              </a:rPr>
              <a:t>roslaunch</a:t>
            </a:r>
            <a:r>
              <a:rPr kumimoji="1" lang="en-US" altLang="zh-CN" dirty="0" smtClean="0">
                <a:sym typeface="Wingdings"/>
              </a:rPr>
              <a:t> </a:t>
            </a:r>
            <a:endParaRPr kumimoji="1" lang="en-US" altLang="zh-CN" dirty="0">
              <a:sym typeface="Wingdings"/>
            </a:endParaRPr>
          </a:p>
        </p:txBody>
      </p:sp>
    </p:spTree>
    <p:extLst>
      <p:ext uri="{BB962C8B-B14F-4D97-AF65-F5344CB8AC3E}">
        <p14:creationId xmlns:p14="http://schemas.microsoft.com/office/powerpoint/2010/main" val="225796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发布</a:t>
            </a:r>
            <a:r>
              <a:rPr kumimoji="1" lang="en-US" altLang="zh-CN" dirty="0" err="1" smtClean="0"/>
              <a:t>docker</a:t>
            </a:r>
            <a:r>
              <a:rPr kumimoji="1" lang="zh-CN" altLang="en-US" dirty="0" smtClean="0"/>
              <a:t>镜像</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34</a:t>
            </a:fld>
            <a:endParaRPr lang="zh-CN" altLang="en-US"/>
          </a:p>
        </p:txBody>
      </p:sp>
      <p:sp>
        <p:nvSpPr>
          <p:cNvPr id="5" name="文本框 4"/>
          <p:cNvSpPr txBox="1"/>
          <p:nvPr/>
        </p:nvSpPr>
        <p:spPr>
          <a:xfrm>
            <a:off x="530841" y="1159281"/>
            <a:ext cx="9534702" cy="3416320"/>
          </a:xfrm>
          <a:prstGeom prst="rect">
            <a:avLst/>
          </a:prstGeom>
          <a:noFill/>
        </p:spPr>
        <p:txBody>
          <a:bodyPr wrap="square" rtlCol="0">
            <a:spAutoFit/>
          </a:bodyPr>
          <a:lstStyle/>
          <a:p>
            <a:pPr marL="342900" indent="-342900">
              <a:buAutoNum type="arabicPeriod"/>
            </a:pPr>
            <a:r>
              <a:rPr kumimoji="1" lang="zh-CN" altLang="en-US" dirty="0" smtClean="0">
                <a:sym typeface="Wingdings"/>
              </a:rPr>
              <a:t>使用阿里云</a:t>
            </a:r>
            <a:r>
              <a:rPr kumimoji="1" lang="en-US" altLang="zh-CN" dirty="0" smtClean="0">
                <a:sym typeface="Wingdings"/>
              </a:rPr>
              <a:t>hub</a:t>
            </a:r>
            <a:r>
              <a:rPr kumimoji="1" lang="en-US" altLang="zh-CN" dirty="0">
                <a:sym typeface="Wingdings"/>
              </a:rPr>
              <a:t/>
            </a:r>
            <a:br>
              <a:rPr kumimoji="1" lang="en-US" altLang="zh-CN" dirty="0">
                <a:sym typeface="Wingdings"/>
              </a:rPr>
            </a:br>
            <a:r>
              <a:rPr kumimoji="1" lang="en-US" altLang="zh-CN" dirty="0" smtClean="0">
                <a:sym typeface="Wingdings"/>
              </a:rPr>
              <a:t>http://</a:t>
            </a:r>
            <a:r>
              <a:rPr kumimoji="1" lang="en-US" altLang="zh-CN" dirty="0" err="1" smtClean="0">
                <a:sym typeface="Wingdings"/>
              </a:rPr>
              <a:t>cr.console.aliyun.com</a:t>
            </a:r>
            <a:r>
              <a:rPr kumimoji="1" lang="en-US" altLang="zh-CN" dirty="0" smtClean="0">
                <a:sym typeface="Wingdings"/>
              </a:rPr>
              <a:t/>
            </a:r>
            <a:br>
              <a:rPr kumimoji="1" lang="en-US" altLang="zh-CN" dirty="0" smtClean="0">
                <a:sym typeface="Wingdings"/>
              </a:rPr>
            </a:br>
            <a:r>
              <a:rPr kumimoji="1" lang="en-US" altLang="zh-CN" dirty="0" smtClean="0">
                <a:sym typeface="Wingdings"/>
              </a:rPr>
              <a:t/>
            </a:r>
            <a:br>
              <a:rPr kumimoji="1" lang="en-US" altLang="zh-CN" dirty="0" smtClean="0">
                <a:sym typeface="Wingdings"/>
              </a:rPr>
            </a:br>
            <a:endParaRPr kumimoji="1" lang="en-US" altLang="zh-CN" dirty="0" smtClean="0">
              <a:sym typeface="Wingdings"/>
            </a:endParaRPr>
          </a:p>
          <a:p>
            <a:pPr marL="342900" indent="-342900">
              <a:buAutoNum type="arabicPeriod"/>
            </a:pPr>
            <a:r>
              <a:rPr kumimoji="1" lang="zh-CN" altLang="en-US" dirty="0" smtClean="0">
                <a:sym typeface="Wingdings"/>
              </a:rPr>
              <a:t>创建镜像仓库</a:t>
            </a:r>
            <a:endParaRPr kumimoji="1" lang="en-US" altLang="zh-CN" dirty="0" smtClean="0">
              <a:sym typeface="Wingdings"/>
            </a:endParaRPr>
          </a:p>
          <a:p>
            <a:pPr marL="342900" indent="-342900">
              <a:buAutoNum type="arabicPeriod"/>
            </a:pPr>
            <a:endParaRPr kumimoji="1" lang="en-US" altLang="zh-CN" dirty="0" smtClean="0">
              <a:sym typeface="Wingdings"/>
            </a:endParaRPr>
          </a:p>
          <a:p>
            <a:pPr marL="342900" indent="-342900">
              <a:buAutoNum type="arabicPeriod"/>
            </a:pPr>
            <a:r>
              <a:rPr kumimoji="1" lang="en-US" altLang="zh-CN" dirty="0" err="1" smtClean="0">
                <a:sym typeface="Wingdings"/>
              </a:rPr>
              <a:t>Docker</a:t>
            </a:r>
            <a:r>
              <a:rPr kumimoji="1" lang="zh-CN" altLang="en-US" dirty="0" smtClean="0">
                <a:sym typeface="Wingdings"/>
              </a:rPr>
              <a:t> </a:t>
            </a:r>
            <a:r>
              <a:rPr kumimoji="1" lang="en-US" altLang="zh-CN" dirty="0" smtClean="0">
                <a:sym typeface="Wingdings"/>
              </a:rPr>
              <a:t>login</a:t>
            </a:r>
            <a:r>
              <a:rPr kumimoji="1" lang="zh-CN" altLang="en-US" dirty="0" smtClean="0">
                <a:sym typeface="Wingdings"/>
              </a:rPr>
              <a:t> 登录阿里云</a:t>
            </a:r>
            <a:r>
              <a:rPr kumimoji="1" lang="en-US" altLang="zh-CN" dirty="0" smtClean="0">
                <a:sym typeface="Wingdings"/>
              </a:rPr>
              <a:t>hub</a:t>
            </a:r>
          </a:p>
          <a:p>
            <a:pPr marL="342900" indent="-342900">
              <a:buAutoNum type="arabicPeriod"/>
            </a:pPr>
            <a:endParaRPr kumimoji="1" lang="en-US" altLang="zh-CN" dirty="0">
              <a:sym typeface="Wingdings"/>
            </a:endParaRPr>
          </a:p>
          <a:p>
            <a:pPr marL="342900" indent="-342900">
              <a:buFontTx/>
              <a:buAutoNum type="arabicPeriod"/>
            </a:pPr>
            <a:r>
              <a:rPr kumimoji="1" lang="en-US" altLang="zh-CN" dirty="0" err="1">
                <a:sym typeface="Wingdings"/>
              </a:rPr>
              <a:t>Docker</a:t>
            </a:r>
            <a:r>
              <a:rPr kumimoji="1" lang="zh-CN" altLang="en-US" dirty="0">
                <a:sym typeface="Wingdings"/>
              </a:rPr>
              <a:t> </a:t>
            </a:r>
            <a:r>
              <a:rPr kumimoji="1" lang="en-US" altLang="zh-CN" dirty="0">
                <a:sym typeface="Wingdings"/>
              </a:rPr>
              <a:t>commit</a:t>
            </a:r>
            <a:r>
              <a:rPr kumimoji="1" lang="zh-CN" altLang="en-US" dirty="0">
                <a:sym typeface="Wingdings"/>
              </a:rPr>
              <a:t> </a:t>
            </a:r>
            <a:r>
              <a:rPr kumimoji="1" lang="zh-CN" altLang="en-US" dirty="0" smtClean="0">
                <a:sym typeface="Wingdings"/>
              </a:rPr>
              <a:t>容器名 阿里云</a:t>
            </a:r>
            <a:r>
              <a:rPr kumimoji="1" lang="zh-CN" altLang="en-US" dirty="0">
                <a:sym typeface="Wingdings"/>
              </a:rPr>
              <a:t>仓库名</a:t>
            </a:r>
            <a:r>
              <a:rPr lang="en-US" altLang="zh-CN" dirty="0"/>
              <a:t>:[</a:t>
            </a:r>
            <a:r>
              <a:rPr lang="zh-CN" altLang="en-US" dirty="0"/>
              <a:t>镜像版本号</a:t>
            </a:r>
            <a:r>
              <a:rPr lang="en-US" altLang="zh-CN" dirty="0" smtClean="0"/>
              <a:t>]</a:t>
            </a:r>
            <a:endParaRPr kumimoji="1" lang="en-US" altLang="zh-CN" dirty="0" smtClean="0">
              <a:sym typeface="Wingdings"/>
            </a:endParaRPr>
          </a:p>
          <a:p>
            <a:pPr marL="342900" indent="-342900">
              <a:buAutoNum type="arabicPeriod"/>
            </a:pPr>
            <a:endParaRPr kumimoji="1" lang="en-US" altLang="zh-CN" dirty="0">
              <a:sym typeface="Wingdings"/>
            </a:endParaRPr>
          </a:p>
          <a:p>
            <a:pPr marL="342900" indent="-342900">
              <a:buAutoNum type="arabicPeriod"/>
            </a:pPr>
            <a:r>
              <a:rPr kumimoji="1" lang="en-US" altLang="zh-CN" dirty="0" err="1" smtClean="0">
                <a:sym typeface="Wingdings"/>
              </a:rPr>
              <a:t>Docker</a:t>
            </a:r>
            <a:r>
              <a:rPr kumimoji="1" lang="zh-CN" altLang="en-US" dirty="0" smtClean="0">
                <a:sym typeface="Wingdings"/>
              </a:rPr>
              <a:t> </a:t>
            </a:r>
            <a:r>
              <a:rPr kumimoji="1" lang="en-US" altLang="zh-CN" dirty="0" smtClean="0">
                <a:sym typeface="Wingdings"/>
              </a:rPr>
              <a:t>push</a:t>
            </a:r>
            <a:r>
              <a:rPr kumimoji="1" lang="zh-CN" altLang="en-US" dirty="0" smtClean="0">
                <a:sym typeface="Wingdings"/>
              </a:rPr>
              <a:t> 镜像</a:t>
            </a:r>
            <a:endParaRPr kumimoji="1" lang="en-US" altLang="zh-CN" dirty="0">
              <a:sym typeface="Wingdings"/>
            </a:endParaRPr>
          </a:p>
          <a:p>
            <a:pPr marL="342900" indent="-342900">
              <a:buAutoNum type="arabicPeriod"/>
            </a:pPr>
            <a:endParaRPr kumimoji="1" lang="en-US" altLang="zh-CN" dirty="0" smtClean="0">
              <a:sym typeface="Wingdings"/>
            </a:endParaRPr>
          </a:p>
        </p:txBody>
      </p:sp>
    </p:spTree>
    <p:extLst>
      <p:ext uri="{BB962C8B-B14F-4D97-AF65-F5344CB8AC3E}">
        <p14:creationId xmlns:p14="http://schemas.microsoft.com/office/powerpoint/2010/main" val="347286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作业</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35</a:t>
            </a:fld>
            <a:endParaRPr lang="zh-CN" altLang="en-US"/>
          </a:p>
        </p:txBody>
      </p:sp>
      <p:sp>
        <p:nvSpPr>
          <p:cNvPr id="4" name="文本框 3"/>
          <p:cNvSpPr txBox="1"/>
          <p:nvPr/>
        </p:nvSpPr>
        <p:spPr>
          <a:xfrm>
            <a:off x="669924" y="1594884"/>
            <a:ext cx="10047695" cy="2585323"/>
          </a:xfrm>
          <a:prstGeom prst="rect">
            <a:avLst/>
          </a:prstGeom>
          <a:noFill/>
        </p:spPr>
        <p:txBody>
          <a:bodyPr wrap="square" rtlCol="0">
            <a:spAutoFit/>
          </a:bodyPr>
          <a:lstStyle/>
          <a:p>
            <a:pPr marL="342900" indent="-342900">
              <a:buAutoNum type="arabicPeriod"/>
            </a:pPr>
            <a:r>
              <a:rPr kumimoji="1" lang="zh-CN" altLang="en-US" dirty="0" smtClean="0"/>
              <a:t>建立一个 </a:t>
            </a:r>
            <a:r>
              <a:rPr kumimoji="1" lang="en-US" altLang="zh-CN" dirty="0" smtClean="0"/>
              <a:t>talker</a:t>
            </a:r>
            <a:r>
              <a:rPr kumimoji="1" lang="zh-CN" altLang="en-US" dirty="0" smtClean="0"/>
              <a:t>  </a:t>
            </a:r>
            <a:r>
              <a:rPr kumimoji="1" lang="en-US" altLang="zh-CN" dirty="0" smtClean="0"/>
              <a:t>listener</a:t>
            </a:r>
            <a:r>
              <a:rPr kumimoji="1" lang="zh-CN" altLang="en-US" dirty="0" smtClean="0"/>
              <a:t>模型</a:t>
            </a:r>
            <a:endParaRPr kumimoji="1" lang="en-US" altLang="zh-CN" dirty="0" smtClean="0"/>
          </a:p>
          <a:p>
            <a:pPr marL="342900" indent="-342900">
              <a:buAutoNum type="arabicPeriod"/>
            </a:pPr>
            <a:endParaRPr kumimoji="1" lang="en-US" altLang="zh-CN" dirty="0" smtClean="0"/>
          </a:p>
          <a:p>
            <a:pPr marL="342900" indent="-342900">
              <a:buAutoNum type="arabicPeriod"/>
            </a:pPr>
            <a:r>
              <a:rPr kumimoji="1" lang="zh-CN" altLang="en-US" dirty="0" smtClean="0"/>
              <a:t>构建自己的</a:t>
            </a:r>
            <a:r>
              <a:rPr kumimoji="1" lang="en-US" altLang="zh-CN" dirty="0" smtClean="0"/>
              <a:t>message</a:t>
            </a:r>
            <a:r>
              <a:rPr kumimoji="1" lang="zh-CN" altLang="en-US" dirty="0" smtClean="0"/>
              <a:t>，里面包含两个</a:t>
            </a:r>
            <a:r>
              <a:rPr kumimoji="1" lang="en-US" altLang="zh-CN" dirty="0" smtClean="0"/>
              <a:t>int32</a:t>
            </a:r>
            <a:r>
              <a:rPr kumimoji="1" lang="zh-CN" altLang="en-US" dirty="0" smtClean="0"/>
              <a:t>类型的值</a:t>
            </a:r>
            <a:endParaRPr kumimoji="1" lang="en-US" altLang="zh-CN" dirty="0" smtClean="0"/>
          </a:p>
          <a:p>
            <a:pPr marL="342900" indent="-342900">
              <a:buAutoNum type="arabicPeriod"/>
            </a:pPr>
            <a:endParaRPr kumimoji="1" lang="en-US" altLang="zh-CN" dirty="0" smtClean="0"/>
          </a:p>
          <a:p>
            <a:pPr marL="342900" indent="-342900">
              <a:buAutoNum type="arabicPeriod"/>
            </a:pPr>
            <a:r>
              <a:rPr kumimoji="1" lang="en-US" altLang="zh-CN" dirty="0" smtClean="0"/>
              <a:t>Talker</a:t>
            </a:r>
            <a:r>
              <a:rPr kumimoji="1" lang="zh-CN" altLang="en-US" dirty="0" smtClean="0"/>
              <a:t> 通过该</a:t>
            </a:r>
            <a:r>
              <a:rPr kumimoji="1" lang="en-US" altLang="zh-CN" dirty="0" smtClean="0"/>
              <a:t>message</a:t>
            </a:r>
            <a:r>
              <a:rPr kumimoji="1" lang="zh-CN" altLang="en-US" dirty="0" smtClean="0"/>
              <a:t>发送随机两个数字，</a:t>
            </a:r>
            <a:r>
              <a:rPr kumimoji="1" lang="en-US" altLang="zh-CN" dirty="0" smtClean="0"/>
              <a:t>Listener</a:t>
            </a:r>
            <a:r>
              <a:rPr kumimoji="1" lang="zh-CN" altLang="en-US" dirty="0" smtClean="0"/>
              <a:t>收到该两个数字后累加后输出</a:t>
            </a:r>
            <a:endParaRPr kumimoji="1" lang="en-US" altLang="zh-CN" dirty="0" smtClean="0"/>
          </a:p>
          <a:p>
            <a:pPr marL="342900" indent="-342900">
              <a:buAutoNum type="arabicPeriod"/>
            </a:pPr>
            <a:endParaRPr kumimoji="1" lang="en-US" altLang="zh-CN" dirty="0"/>
          </a:p>
          <a:p>
            <a:pPr marL="342900" indent="-342900">
              <a:buAutoNum type="arabicPeriod"/>
            </a:pPr>
            <a:r>
              <a:rPr kumimoji="1" lang="zh-CN" altLang="en-US" dirty="0" smtClean="0"/>
              <a:t>使用</a:t>
            </a:r>
            <a:r>
              <a:rPr kumimoji="1" lang="en-US" altLang="zh-CN" dirty="0" err="1" smtClean="0"/>
              <a:t>Docker</a:t>
            </a:r>
            <a:r>
              <a:rPr kumimoji="1" lang="zh-CN" altLang="en-US" dirty="0" smtClean="0"/>
              <a:t>打包上传，共享镜像</a:t>
            </a:r>
            <a:endParaRPr kumimoji="1" lang="en-US" altLang="zh-CN" dirty="0" smtClean="0"/>
          </a:p>
          <a:p>
            <a:pPr marL="342900" indent="-342900">
              <a:buAutoNum type="arabicPeriod"/>
            </a:pPr>
            <a:endParaRPr kumimoji="1" lang="en-US" altLang="zh-CN" dirty="0"/>
          </a:p>
          <a:p>
            <a:pPr marL="342900" indent="-342900">
              <a:buAutoNum type="arabicPeriod"/>
            </a:pPr>
            <a:endParaRPr kumimoji="1" lang="zh-CN" altLang="en-US" dirty="0"/>
          </a:p>
        </p:txBody>
      </p:sp>
    </p:spTree>
    <p:extLst>
      <p:ext uri="{BB962C8B-B14F-4D97-AF65-F5344CB8AC3E}">
        <p14:creationId xmlns:p14="http://schemas.microsoft.com/office/powerpoint/2010/main" val="371571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推荐材料</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36</a:t>
            </a:fld>
            <a:endParaRPr lang="zh-CN" altLang="en-US"/>
          </a:p>
        </p:txBody>
      </p:sp>
      <p:sp>
        <p:nvSpPr>
          <p:cNvPr id="4" name="文本框 3"/>
          <p:cNvSpPr txBox="1"/>
          <p:nvPr/>
        </p:nvSpPr>
        <p:spPr>
          <a:xfrm>
            <a:off x="669924" y="1509822"/>
            <a:ext cx="6687806" cy="1477328"/>
          </a:xfrm>
          <a:prstGeom prst="rect">
            <a:avLst/>
          </a:prstGeom>
          <a:noFill/>
        </p:spPr>
        <p:txBody>
          <a:bodyPr wrap="square" rtlCol="0">
            <a:spAutoFit/>
          </a:bodyPr>
          <a:lstStyle/>
          <a:p>
            <a:pPr marL="285750" indent="-285750">
              <a:buFont typeface="Arial" charset="0"/>
              <a:buChar char="•"/>
            </a:pPr>
            <a:r>
              <a:rPr kumimoji="1" lang="en-US" altLang="zh-CN" dirty="0" err="1" smtClean="0"/>
              <a:t>Clion</a:t>
            </a:r>
            <a:r>
              <a:rPr kumimoji="1" lang="en-US" altLang="zh-CN" dirty="0" smtClean="0"/>
              <a:t> </a:t>
            </a:r>
            <a:r>
              <a:rPr kumimoji="1" lang="en-US" altLang="zh-CN" dirty="0"/>
              <a:t>: </a:t>
            </a:r>
            <a:r>
              <a:rPr kumimoji="1" lang="en-US" altLang="zh-CN" dirty="0">
                <a:hlinkClick r:id="rId2"/>
              </a:rPr>
              <a:t>https://www.jetbrains.com/clion</a:t>
            </a:r>
            <a:r>
              <a:rPr kumimoji="1" lang="en-US" altLang="zh-CN" dirty="0" smtClean="0">
                <a:hlinkClick r:id="rId2"/>
              </a:rPr>
              <a:t>/</a:t>
            </a:r>
            <a:endParaRPr kumimoji="1" lang="en-US" altLang="zh-CN" dirty="0" smtClean="0"/>
          </a:p>
          <a:p>
            <a:pPr marL="285750" indent="-285750">
              <a:buFont typeface="Arial" charset="0"/>
              <a:buChar char="•"/>
            </a:pPr>
            <a:r>
              <a:rPr kumimoji="1" lang="en-US" altLang="zh-CN" dirty="0" smtClean="0"/>
              <a:t>ROS</a:t>
            </a:r>
            <a:r>
              <a:rPr kumimoji="1" lang="zh-CN" altLang="en-US" dirty="0" smtClean="0"/>
              <a:t>官方</a:t>
            </a:r>
            <a:r>
              <a:rPr kumimoji="1" lang="en-US" altLang="zh-CN" dirty="0"/>
              <a:t>tutorial: </a:t>
            </a:r>
            <a:r>
              <a:rPr kumimoji="1" lang="en-US" altLang="zh-CN" dirty="0">
                <a:hlinkClick r:id="rId3"/>
              </a:rPr>
              <a:t>http://</a:t>
            </a:r>
            <a:r>
              <a:rPr kumimoji="1" lang="en-US" altLang="zh-CN" dirty="0" smtClean="0">
                <a:hlinkClick r:id="rId3"/>
              </a:rPr>
              <a:t>wiki.ros.org/ROS/Tutorials</a:t>
            </a:r>
            <a:endParaRPr kumimoji="1" lang="en-US" altLang="zh-CN" dirty="0" smtClean="0"/>
          </a:p>
          <a:p>
            <a:pPr marL="285750" indent="-285750">
              <a:buFont typeface="Arial" charset="0"/>
              <a:buChar char="•"/>
            </a:pPr>
            <a:r>
              <a:rPr kumimoji="1" lang="en-US" altLang="zh-CN" dirty="0" smtClean="0"/>
              <a:t>Gazebo&amp; </a:t>
            </a:r>
            <a:r>
              <a:rPr kumimoji="1" lang="en-US" altLang="zh-CN" dirty="0" err="1" smtClean="0"/>
              <a:t>rviz</a:t>
            </a:r>
            <a:r>
              <a:rPr kumimoji="1" lang="en-US" altLang="zh-CN" dirty="0" smtClean="0"/>
              <a:t> http</a:t>
            </a:r>
            <a:r>
              <a:rPr kumimoji="1" lang="en-US" altLang="zh-CN" dirty="0"/>
              <a:t>://</a:t>
            </a:r>
            <a:r>
              <a:rPr kumimoji="1" lang="en-US" altLang="zh-CN" dirty="0" err="1"/>
              <a:t>wiki.ros.org</a:t>
            </a:r>
            <a:r>
              <a:rPr kumimoji="1" lang="en-US" altLang="zh-CN" dirty="0"/>
              <a:t>/</a:t>
            </a:r>
            <a:r>
              <a:rPr kumimoji="1" lang="en-US" altLang="zh-CN" dirty="0" err="1"/>
              <a:t>turtlebot_gazebo</a:t>
            </a:r>
            <a:r>
              <a:rPr kumimoji="1" lang="en-US" altLang="zh-CN" dirty="0"/>
              <a:t>/Tutorials/indigo/Explore%20the%20Gazebo%20world</a:t>
            </a:r>
            <a:endParaRPr kumimoji="1" lang="en-US" altLang="zh-CN" dirty="0" smtClean="0"/>
          </a:p>
        </p:txBody>
      </p:sp>
    </p:spTree>
    <p:extLst>
      <p:ext uri="{BB962C8B-B14F-4D97-AF65-F5344CB8AC3E}">
        <p14:creationId xmlns:p14="http://schemas.microsoft.com/office/powerpoint/2010/main" val="1444308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8"/>
          </p:nvPr>
        </p:nvSpPr>
        <p:spPr>
          <a:xfrm>
            <a:off x="6519227" y="5202141"/>
            <a:ext cx="5095876" cy="310871"/>
          </a:xfrm>
        </p:spPr>
        <p:txBody>
          <a:bodyPr/>
          <a:lstStyle/>
          <a:p>
            <a:r>
              <a:rPr lang="en-US" altLang="zh-CN"/>
              <a:t>https://www.julyedu.com/</a:t>
            </a:r>
          </a:p>
        </p:txBody>
      </p:sp>
      <p:sp>
        <p:nvSpPr>
          <p:cNvPr id="6" name="文本占位符 5"/>
          <p:cNvSpPr>
            <a:spLocks noGrp="1"/>
          </p:cNvSpPr>
          <p:nvPr>
            <p:ph type="body" sz="quarter" idx="10"/>
          </p:nvPr>
        </p:nvSpPr>
        <p:spPr/>
        <p:txBody>
          <a:bodyPr/>
          <a:lstStyle/>
          <a:p>
            <a:r>
              <a:rPr lang="zh-CN" altLang="en-US" dirty="0" smtClean="0"/>
              <a:t>张老师  无</a:t>
            </a:r>
            <a:r>
              <a:rPr lang="zh-CN" altLang="en-US" dirty="0"/>
              <a:t>人驾驶高级算法工程师</a:t>
            </a:r>
            <a:endParaRPr lang="en-US" altLang="zh-CN" dirty="0"/>
          </a:p>
        </p:txBody>
      </p:sp>
      <p:cxnSp>
        <p:nvCxnSpPr>
          <p:cNvPr id="3" name="直接连接符 2"/>
          <p:cNvCxnSpPr/>
          <p:nvPr/>
        </p:nvCxnSpPr>
        <p:spPr>
          <a:xfrm>
            <a:off x="6511481" y="5556339"/>
            <a:ext cx="35026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6511481" y="4810320"/>
            <a:ext cx="350261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526655" y="1571625"/>
            <a:ext cx="3270250" cy="1421130"/>
            <a:chOff x="2855913" y="-477838"/>
            <a:chExt cx="5757862" cy="2501900"/>
          </a:xfrm>
          <a:solidFill>
            <a:schemeClr val="bg1"/>
          </a:solidFill>
        </p:grpSpPr>
        <p:sp>
          <p:nvSpPr>
            <p:cNvPr id="10"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8" name="文本占位符 62"/>
          <p:cNvSpPr>
            <a:spLocks noGrp="1"/>
          </p:cNvSpPr>
          <p:nvPr/>
        </p:nvSpPr>
        <p:spPr>
          <a:xfrm>
            <a:off x="5371147" y="3383501"/>
            <a:ext cx="5095876" cy="310871"/>
          </a:xfrm>
          <a:prstGeom prst="rect">
            <a:avLst/>
          </a:prstGeom>
        </p:spPr>
        <p:txBody>
          <a:bodyPr vert="horz" lIns="91440" tIns="45720" rIns="91440" bIns="45720" rtlCol="0">
            <a:normAutofit fontScale="97500" lnSpcReduction="10000"/>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微信扫一扫关注我们</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什么是</a:t>
            </a:r>
            <a:r>
              <a:rPr kumimoji="1" lang="en-US" altLang="zh-CN" dirty="0" smtClean="0"/>
              <a:t>ROS</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4</a:t>
            </a:fld>
            <a:endParaRPr lang="zh-CN" altLang="en-US"/>
          </a:p>
        </p:txBody>
      </p:sp>
      <p:sp>
        <p:nvSpPr>
          <p:cNvPr id="4" name="Rectangle 3"/>
          <p:cNvSpPr txBox="1">
            <a:spLocks noChangeArrowheads="1"/>
          </p:cNvSpPr>
          <p:nvPr/>
        </p:nvSpPr>
        <p:spPr>
          <a:xfrm>
            <a:off x="813661" y="1366711"/>
            <a:ext cx="9213742" cy="4873752"/>
          </a:xfrm>
          <a:prstGeom prst="rect">
            <a:avLst/>
          </a:prstGeom>
        </p:spPr>
        <p:txBody>
          <a:bodyPr>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宋体" charset="-122"/>
                <a:ea typeface="宋体" charset="-122"/>
              </a:rPr>
              <a:t>ROS: The Robot Operating System</a:t>
            </a:r>
          </a:p>
          <a:p>
            <a:endParaRPr lang="en-US" altLang="zh-CN" dirty="0" smtClean="0">
              <a:solidFill>
                <a:schemeClr val="bg1"/>
              </a:solidFill>
            </a:endParaRPr>
          </a:p>
          <a:p>
            <a:r>
              <a:rPr lang="en-US" altLang="zh-CN" dirty="0" smtClean="0">
                <a:latin typeface="宋体" charset="-122"/>
                <a:ea typeface="宋体" charset="-122"/>
              </a:rPr>
              <a:t>2007</a:t>
            </a:r>
            <a:r>
              <a:rPr lang="zh-CN" altLang="en-US" dirty="0" smtClean="0">
                <a:latin typeface="宋体" charset="-122"/>
                <a:ea typeface="宋体" charset="-122"/>
              </a:rPr>
              <a:t>年，起源于</a:t>
            </a:r>
            <a:r>
              <a:rPr lang="en-US" altLang="zh-CN" dirty="0" smtClean="0">
                <a:latin typeface="宋体" charset="-122"/>
                <a:ea typeface="宋体" charset="-122"/>
              </a:rPr>
              <a:t>Stanford AI</a:t>
            </a:r>
            <a:r>
              <a:rPr lang="zh-CN" altLang="en-US" dirty="0" smtClean="0">
                <a:latin typeface="宋体" charset="-122"/>
                <a:ea typeface="宋体" charset="-122"/>
              </a:rPr>
              <a:t>实验室，为了支持</a:t>
            </a:r>
            <a:r>
              <a:rPr lang="en-US" altLang="zh-CN" dirty="0" smtClean="0">
                <a:latin typeface="宋体" charset="-122"/>
                <a:ea typeface="宋体" charset="-122"/>
              </a:rPr>
              <a:t>STAIR</a:t>
            </a:r>
            <a:r>
              <a:rPr lang="zh-CN" altLang="en-US" dirty="0" smtClean="0">
                <a:latin typeface="宋体" charset="-122"/>
                <a:ea typeface="宋体" charset="-122"/>
              </a:rPr>
              <a:t>机器人而建立的交换庭</a:t>
            </a:r>
            <a:r>
              <a:rPr lang="en-US" altLang="zh-CN" dirty="0" smtClean="0">
                <a:latin typeface="宋体" charset="-122"/>
                <a:ea typeface="宋体" charset="-122"/>
              </a:rPr>
              <a:t>(switchyard</a:t>
            </a:r>
            <a:r>
              <a:rPr lang="zh-CN" altLang="en-US" dirty="0" smtClean="0">
                <a:latin typeface="宋体" charset="-122"/>
                <a:ea typeface="宋体" charset="-122"/>
              </a:rPr>
              <a:t>）项目。后又与</a:t>
            </a:r>
            <a:r>
              <a:rPr lang="en-US" altLang="zh-CN" dirty="0" smtClean="0">
                <a:latin typeface="宋体" charset="-122"/>
                <a:ea typeface="宋体" charset="-122"/>
              </a:rPr>
              <a:t>Willow Garage</a:t>
            </a:r>
            <a:r>
              <a:rPr lang="zh-CN" altLang="en-US" dirty="0" smtClean="0">
                <a:ea typeface="宋体" charset="-122"/>
              </a:rPr>
              <a:t>公司的个人机器人项目</a:t>
            </a:r>
            <a:r>
              <a:rPr lang="zh-CN" altLang="en-US" dirty="0" smtClean="0">
                <a:latin typeface="宋体" charset="-122"/>
                <a:ea typeface="宋体" charset="-122"/>
              </a:rPr>
              <a:t>（</a:t>
            </a:r>
            <a:r>
              <a:rPr lang="en-US" altLang="zh-CN" dirty="0" smtClean="0">
                <a:latin typeface="宋体" charset="-122"/>
                <a:ea typeface="宋体" charset="-122"/>
              </a:rPr>
              <a:t>Personal Robots Program</a:t>
            </a:r>
            <a:r>
              <a:rPr lang="zh-CN" altLang="en-US" dirty="0" smtClean="0">
                <a:latin typeface="宋体" charset="-122"/>
                <a:ea typeface="宋体" charset="-122"/>
              </a:rPr>
              <a:t>）</a:t>
            </a:r>
            <a:r>
              <a:rPr lang="zh-CN" altLang="en-US" dirty="0" smtClean="0">
                <a:ea typeface="宋体" charset="-122"/>
              </a:rPr>
              <a:t>之间合作。</a:t>
            </a:r>
          </a:p>
          <a:p>
            <a:r>
              <a:rPr lang="en-US" altLang="zh-CN" dirty="0" smtClean="0">
                <a:latin typeface="宋体" charset="-122"/>
                <a:ea typeface="宋体" charset="-122"/>
              </a:rPr>
              <a:t>2008</a:t>
            </a:r>
            <a:r>
              <a:rPr lang="zh-CN" altLang="en-US" dirty="0" smtClean="0">
                <a:latin typeface="宋体" charset="-122"/>
                <a:ea typeface="宋体" charset="-122"/>
              </a:rPr>
              <a:t>年，主要由</a:t>
            </a:r>
            <a:r>
              <a:rPr lang="en-US" altLang="zh-CN" dirty="0" smtClean="0">
                <a:latin typeface="宋体" charset="-122"/>
                <a:ea typeface="宋体" charset="-122"/>
              </a:rPr>
              <a:t>Willow Garage</a:t>
            </a:r>
            <a:r>
              <a:rPr lang="zh-CN" altLang="en-US" dirty="0" smtClean="0">
                <a:latin typeface="宋体" charset="-122"/>
                <a:ea typeface="宋体" charset="-122"/>
              </a:rPr>
              <a:t>来进行推动。随着</a:t>
            </a:r>
            <a:r>
              <a:rPr lang="en-US" altLang="zh-CN" dirty="0" smtClean="0">
                <a:latin typeface="宋体" charset="-122"/>
                <a:ea typeface="宋体" charset="-122"/>
              </a:rPr>
              <a:t>PR2</a:t>
            </a:r>
            <a:r>
              <a:rPr lang="zh-CN" altLang="en-US" dirty="0" smtClean="0">
                <a:latin typeface="宋体" charset="-122"/>
                <a:ea typeface="宋体" charset="-122"/>
              </a:rPr>
              <a:t>那些不可思议的表现，</a:t>
            </a:r>
            <a:r>
              <a:rPr lang="en-US" altLang="zh-CN" dirty="0" smtClean="0">
                <a:latin typeface="宋体" charset="-122"/>
                <a:ea typeface="宋体" charset="-122"/>
              </a:rPr>
              <a:t>ROS</a:t>
            </a:r>
            <a:r>
              <a:rPr lang="zh-CN" altLang="en-US" dirty="0" smtClean="0">
                <a:latin typeface="宋体" charset="-122"/>
                <a:ea typeface="宋体" charset="-122"/>
              </a:rPr>
              <a:t>得到越来越多的关注。</a:t>
            </a:r>
          </a:p>
          <a:p>
            <a:r>
              <a:rPr lang="en-US" altLang="zh-CN" dirty="0" smtClean="0">
                <a:latin typeface="宋体" charset="-122"/>
                <a:ea typeface="宋体" charset="-122"/>
              </a:rPr>
              <a:t>2010</a:t>
            </a:r>
            <a:r>
              <a:rPr lang="zh-CN" altLang="en-US" dirty="0" smtClean="0">
                <a:latin typeface="宋体" charset="-122"/>
                <a:ea typeface="宋体" charset="-122"/>
              </a:rPr>
              <a:t>年，</a:t>
            </a:r>
            <a:r>
              <a:rPr lang="en-US" altLang="zh-CN" dirty="0" smtClean="0">
                <a:latin typeface="宋体" charset="-122"/>
                <a:ea typeface="宋体" charset="-122"/>
              </a:rPr>
              <a:t>Willow Garage</a:t>
            </a:r>
            <a:r>
              <a:rPr lang="zh-CN" altLang="en-US" dirty="0" smtClean="0">
                <a:latin typeface="宋体" charset="-122"/>
                <a:ea typeface="宋体" charset="-122"/>
              </a:rPr>
              <a:t>正式发布</a:t>
            </a:r>
            <a:r>
              <a:rPr lang="en-US" altLang="zh-CN" dirty="0" smtClean="0">
                <a:latin typeface="宋体" charset="-122"/>
                <a:ea typeface="宋体" charset="-122"/>
              </a:rPr>
              <a:t>ROS1.0</a:t>
            </a:r>
          </a:p>
          <a:p>
            <a:r>
              <a:rPr lang="en-US" altLang="zh-CN" dirty="0" smtClean="0">
                <a:latin typeface="宋体" charset="-122"/>
                <a:ea typeface="宋体" charset="-122"/>
              </a:rPr>
              <a:t>2013</a:t>
            </a:r>
            <a:r>
              <a:rPr lang="zh-CN" altLang="en-US" dirty="0" smtClean="0">
                <a:latin typeface="宋体" charset="-122"/>
                <a:ea typeface="宋体" charset="-122"/>
              </a:rPr>
              <a:t>年，</a:t>
            </a:r>
            <a:r>
              <a:rPr lang="en-US" altLang="zh-CN" dirty="0" smtClean="0">
                <a:latin typeface="宋体" charset="-122"/>
                <a:ea typeface="宋体" charset="-122"/>
              </a:rPr>
              <a:t>Open Source Robotics Foundation</a:t>
            </a:r>
            <a:r>
              <a:rPr lang="zh-CN" altLang="en-US" dirty="0" smtClean="0">
                <a:latin typeface="宋体" charset="-122"/>
                <a:ea typeface="宋体" charset="-122"/>
              </a:rPr>
              <a:t>接手维护</a:t>
            </a:r>
          </a:p>
          <a:p>
            <a:r>
              <a:rPr lang="en-US" altLang="zh-CN" dirty="0" smtClean="0">
                <a:latin typeface="宋体" charset="-122"/>
                <a:ea typeface="宋体" charset="-122"/>
              </a:rPr>
              <a:t>2016</a:t>
            </a:r>
            <a:r>
              <a:rPr lang="zh-CN" altLang="en-US" dirty="0" smtClean="0">
                <a:latin typeface="宋体" charset="-122"/>
                <a:ea typeface="宋体" charset="-122"/>
              </a:rPr>
              <a:t>年，正式发布</a:t>
            </a:r>
            <a:r>
              <a:rPr lang="en-US" altLang="zh-CN" dirty="0" smtClean="0">
                <a:latin typeface="宋体" charset="-122"/>
                <a:ea typeface="宋体" charset="-122"/>
              </a:rPr>
              <a:t>ROS2.0</a:t>
            </a:r>
          </a:p>
          <a:p>
            <a:endParaRPr lang="zh-CN" altLang="en-US" dirty="0" smtClean="0">
              <a:latin typeface="宋体" charset="-122"/>
              <a:ea typeface="宋体" charset="-122"/>
            </a:endParaRPr>
          </a:p>
          <a:p>
            <a:pPr>
              <a:buFont typeface="Wingdings" pitchFamily="2" charset="2"/>
              <a:buNone/>
            </a:pPr>
            <a:endParaRPr lang="en-US" altLang="zh-CN" dirty="0" smtClean="0">
              <a:solidFill>
                <a:schemeClr val="bg1"/>
              </a:solidFill>
            </a:endParaRPr>
          </a:p>
        </p:txBody>
      </p:sp>
      <p:pic>
        <p:nvPicPr>
          <p:cNvPr id="7" name="图片 6">
            <a:hlinkClick r:id="rId3"/>
          </p:cNvPr>
          <p:cNvPicPr>
            <a:picLocks noChangeAspect="1"/>
          </p:cNvPicPr>
          <p:nvPr/>
        </p:nvPicPr>
        <p:blipFill>
          <a:blip r:embed="rId4"/>
          <a:stretch>
            <a:fillRect/>
          </a:stretch>
        </p:blipFill>
        <p:spPr>
          <a:xfrm>
            <a:off x="7042262" y="3406583"/>
            <a:ext cx="4019550" cy="2833880"/>
          </a:xfrm>
          <a:prstGeom prst="rect">
            <a:avLst/>
          </a:prstGeom>
        </p:spPr>
      </p:pic>
    </p:spTree>
    <p:extLst>
      <p:ext uri="{BB962C8B-B14F-4D97-AF65-F5344CB8AC3E}">
        <p14:creationId xmlns:p14="http://schemas.microsoft.com/office/powerpoint/2010/main" val="211522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什么是</a:t>
            </a:r>
            <a:r>
              <a:rPr kumimoji="1" lang="en-US" altLang="zh-CN" dirty="0"/>
              <a:t>ROS</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5</a:t>
            </a:fld>
            <a:endParaRPr lang="zh-CN" altLang="en-US"/>
          </a:p>
        </p:txBody>
      </p:sp>
      <p:pic>
        <p:nvPicPr>
          <p:cNvPr id="4" name="Picture 4"/>
          <p:cNvPicPr>
            <a:picLocks noChangeAspect="1" noChangeArrowheads="1"/>
          </p:cNvPicPr>
          <p:nvPr/>
        </p:nvPicPr>
        <p:blipFill>
          <a:blip r:embed="rId3" cstate="print"/>
          <a:srcRect/>
          <a:stretch>
            <a:fillRect/>
          </a:stretch>
        </p:blipFill>
        <p:spPr bwMode="auto">
          <a:xfrm>
            <a:off x="539133" y="1532705"/>
            <a:ext cx="7724775" cy="3857625"/>
          </a:xfrm>
          <a:prstGeom prst="rect">
            <a:avLst/>
          </a:prstGeom>
          <a:noFill/>
          <a:ln w="9525">
            <a:noFill/>
            <a:miter lim="800000"/>
            <a:headEnd/>
            <a:tailEnd/>
          </a:ln>
          <a:effectLst/>
        </p:spPr>
      </p:pic>
      <p:sp>
        <p:nvSpPr>
          <p:cNvPr id="5" name="文本框 4"/>
          <p:cNvSpPr txBox="1"/>
          <p:nvPr/>
        </p:nvSpPr>
        <p:spPr>
          <a:xfrm>
            <a:off x="9020014" y="1705769"/>
            <a:ext cx="2454518" cy="369332"/>
          </a:xfrm>
          <a:prstGeom prst="rect">
            <a:avLst/>
          </a:prstGeom>
          <a:noFill/>
        </p:spPr>
        <p:txBody>
          <a:bodyPr wrap="none" rtlCol="0">
            <a:spAutoFit/>
          </a:bodyPr>
          <a:lstStyle/>
          <a:p>
            <a:r>
              <a:rPr kumimoji="1" lang="zh-CN" altLang="en-US" dirty="0" smtClean="0"/>
              <a:t>本课程使用</a:t>
            </a:r>
            <a:r>
              <a:rPr kumimoji="1" lang="en-US" altLang="zh-CN" dirty="0" smtClean="0"/>
              <a:t>kinetic</a:t>
            </a:r>
            <a:r>
              <a:rPr kumimoji="1" lang="zh-CN" altLang="en-US" dirty="0" smtClean="0"/>
              <a:t>版本</a:t>
            </a:r>
            <a:endParaRPr kumimoji="1" lang="zh-CN" altLang="en-US" dirty="0"/>
          </a:p>
        </p:txBody>
      </p:sp>
    </p:spTree>
    <p:extLst>
      <p:ext uri="{BB962C8B-B14F-4D97-AF65-F5344CB8AC3E}">
        <p14:creationId xmlns:p14="http://schemas.microsoft.com/office/powerpoint/2010/main" val="218047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为什么使用</a:t>
            </a:r>
            <a:r>
              <a:rPr kumimoji="1" lang="en-US" altLang="zh-CN" dirty="0" smtClean="0"/>
              <a:t>ROS</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6</a:t>
            </a:fld>
            <a:endParaRPr lang="zh-CN" altLang="en-US"/>
          </a:p>
        </p:txBody>
      </p:sp>
      <p:pic>
        <p:nvPicPr>
          <p:cNvPr id="4" name="图片 3"/>
          <p:cNvPicPr>
            <a:picLocks noChangeAspect="1"/>
          </p:cNvPicPr>
          <p:nvPr/>
        </p:nvPicPr>
        <p:blipFill>
          <a:blip r:embed="rId3"/>
          <a:stretch>
            <a:fillRect/>
          </a:stretch>
        </p:blipFill>
        <p:spPr>
          <a:xfrm>
            <a:off x="208755" y="3025284"/>
            <a:ext cx="11772900" cy="2120900"/>
          </a:xfrm>
          <a:prstGeom prst="rect">
            <a:avLst/>
          </a:prstGeom>
        </p:spPr>
      </p:pic>
      <p:sp>
        <p:nvSpPr>
          <p:cNvPr id="6" name="文本框 5"/>
          <p:cNvSpPr txBox="1"/>
          <p:nvPr/>
        </p:nvSpPr>
        <p:spPr>
          <a:xfrm>
            <a:off x="856191" y="1288328"/>
            <a:ext cx="6763809" cy="1754326"/>
          </a:xfrm>
          <a:prstGeom prst="rect">
            <a:avLst/>
          </a:prstGeom>
          <a:noFill/>
        </p:spPr>
        <p:txBody>
          <a:bodyPr wrap="square" rtlCol="0">
            <a:spAutoFit/>
          </a:bodyPr>
          <a:lstStyle/>
          <a:p>
            <a:pPr marL="285750" indent="-285750">
              <a:buFont typeface="Arial" charset="0"/>
              <a:buChar char="•"/>
            </a:pPr>
            <a:r>
              <a:rPr kumimoji="1" lang="zh-CN" altLang="en-US" dirty="0"/>
              <a:t>点对点</a:t>
            </a:r>
            <a:r>
              <a:rPr kumimoji="1" lang="zh-CN" altLang="en-US" dirty="0" smtClean="0"/>
              <a:t>设计</a:t>
            </a:r>
            <a:endParaRPr kumimoji="1" lang="en-US" altLang="zh-CN" dirty="0" smtClean="0"/>
          </a:p>
          <a:p>
            <a:pPr marL="285750" indent="-285750">
              <a:buFont typeface="Arial" charset="0"/>
              <a:buChar char="•"/>
            </a:pPr>
            <a:r>
              <a:rPr kumimoji="1" lang="zh-CN" altLang="en-US" dirty="0" smtClean="0"/>
              <a:t>分布式设计</a:t>
            </a:r>
            <a:endParaRPr kumimoji="1" lang="en-US" altLang="zh-CN" dirty="0" smtClean="0"/>
          </a:p>
          <a:p>
            <a:pPr marL="285750" indent="-285750">
              <a:buFont typeface="Arial" charset="0"/>
              <a:buChar char="•"/>
            </a:pPr>
            <a:r>
              <a:rPr kumimoji="1" lang="zh-CN" altLang="en-US" dirty="0" smtClean="0"/>
              <a:t>多</a:t>
            </a:r>
            <a:r>
              <a:rPr kumimoji="1" lang="zh-CN" altLang="en-US" dirty="0" smtClean="0"/>
              <a:t>语言</a:t>
            </a:r>
            <a:endParaRPr kumimoji="1" lang="en-US" altLang="zh-CN" dirty="0" smtClean="0"/>
          </a:p>
          <a:p>
            <a:pPr marL="285750" indent="-285750">
              <a:buFont typeface="Arial" charset="0"/>
              <a:buChar char="•"/>
            </a:pPr>
            <a:r>
              <a:rPr kumimoji="1" lang="zh-CN" altLang="en-US" dirty="0" smtClean="0"/>
              <a:t>轻量</a:t>
            </a:r>
            <a:r>
              <a:rPr kumimoji="1" lang="zh-CN" altLang="en-US" dirty="0" smtClean="0"/>
              <a:t>级</a:t>
            </a:r>
            <a:endParaRPr kumimoji="1" lang="en-US" altLang="zh-CN" dirty="0" smtClean="0"/>
          </a:p>
          <a:p>
            <a:pPr marL="285750" indent="-285750">
              <a:buFont typeface="Arial" charset="0"/>
              <a:buChar char="•"/>
            </a:pPr>
            <a:r>
              <a:rPr kumimoji="1" lang="zh-CN" altLang="en-US" dirty="0" smtClean="0"/>
              <a:t>免费</a:t>
            </a:r>
            <a:r>
              <a:rPr kumimoji="1" lang="zh-CN" altLang="en-US" dirty="0"/>
              <a:t>且</a:t>
            </a:r>
            <a:r>
              <a:rPr kumimoji="1" lang="zh-CN" altLang="en-US" dirty="0" smtClean="0"/>
              <a:t>开源</a:t>
            </a:r>
            <a:endParaRPr kumimoji="1" lang="en-US" altLang="zh-CN" dirty="0" smtClean="0"/>
          </a:p>
          <a:p>
            <a:pPr marL="285750" indent="-285750">
              <a:buFont typeface="Arial" charset="0"/>
              <a:buChar char="•"/>
            </a:pPr>
            <a:r>
              <a:rPr kumimoji="1" lang="zh-CN" altLang="en-US" dirty="0" smtClean="0"/>
              <a:t>社区完善</a:t>
            </a:r>
            <a:endParaRPr kumimoji="1" lang="zh-CN" altLang="en-US" dirty="0"/>
          </a:p>
        </p:txBody>
      </p:sp>
      <p:sp>
        <p:nvSpPr>
          <p:cNvPr id="8" name="文本框 7"/>
          <p:cNvSpPr txBox="1"/>
          <p:nvPr/>
        </p:nvSpPr>
        <p:spPr>
          <a:xfrm>
            <a:off x="669924" y="5456308"/>
            <a:ext cx="4961466" cy="369332"/>
          </a:xfrm>
          <a:prstGeom prst="rect">
            <a:avLst/>
          </a:prstGeom>
          <a:noFill/>
        </p:spPr>
        <p:txBody>
          <a:bodyPr wrap="square" rtlCol="0">
            <a:spAutoFit/>
          </a:bodyPr>
          <a:lstStyle/>
          <a:p>
            <a:r>
              <a:rPr kumimoji="1" lang="en-US" altLang="zh-CN" dirty="0" smtClean="0"/>
              <a:t>http://</a:t>
            </a:r>
            <a:r>
              <a:rPr kumimoji="1" lang="en-US" altLang="zh-CN" dirty="0" err="1" smtClean="0"/>
              <a:t>www.ros.org</a:t>
            </a:r>
            <a:endParaRPr kumimoji="1" lang="zh-CN" altLang="en-US" dirty="0"/>
          </a:p>
        </p:txBody>
      </p:sp>
    </p:spTree>
    <p:extLst>
      <p:ext uri="{BB962C8B-B14F-4D97-AF65-F5344CB8AC3E}">
        <p14:creationId xmlns:p14="http://schemas.microsoft.com/office/powerpoint/2010/main" val="211580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ROS</a:t>
            </a:r>
            <a:r>
              <a:rPr kumimoji="1" lang="zh-CN" altLang="en-US" dirty="0" smtClean="0"/>
              <a:t>不是</a:t>
            </a:r>
            <a:endParaRPr kumimoji="1" lang="zh-CN" altLang="en-US" dirty="0"/>
          </a:p>
        </p:txBody>
      </p:sp>
      <p:sp>
        <p:nvSpPr>
          <p:cNvPr id="3" name="幻灯片编号占位符 2"/>
          <p:cNvSpPr>
            <a:spLocks noGrp="1"/>
          </p:cNvSpPr>
          <p:nvPr>
            <p:ph type="sldNum" sz="quarter" idx="12"/>
          </p:nvPr>
        </p:nvSpPr>
        <p:spPr/>
        <p:txBody>
          <a:bodyPr/>
          <a:lstStyle/>
          <a:p>
            <a:fld id="{5DD3DB80-B894-403A-B48E-6FDC1A72010E}" type="slidenum">
              <a:rPr lang="zh-CN" altLang="en-US" smtClean="0"/>
              <a:t>7</a:t>
            </a:fld>
            <a:endParaRPr lang="zh-CN" altLang="en-US"/>
          </a:p>
        </p:txBody>
      </p:sp>
      <p:sp>
        <p:nvSpPr>
          <p:cNvPr id="4" name="Rectangle 3"/>
          <p:cNvSpPr txBox="1">
            <a:spLocks noChangeArrowheads="1"/>
          </p:cNvSpPr>
          <p:nvPr/>
        </p:nvSpPr>
        <p:spPr>
          <a:xfrm>
            <a:off x="669924" y="1308100"/>
            <a:ext cx="8229600" cy="4932363"/>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宋体" charset="-122"/>
                <a:ea typeface="宋体" charset="-122"/>
              </a:rPr>
              <a:t>ROS </a:t>
            </a:r>
            <a:r>
              <a:rPr lang="zh-CN" altLang="en-US" dirty="0" smtClean="0">
                <a:latin typeface="宋体" charset="-122"/>
                <a:ea typeface="宋体" charset="-122"/>
              </a:rPr>
              <a:t>（</a:t>
            </a:r>
            <a:r>
              <a:rPr lang="en-US" altLang="zh-CN" dirty="0" smtClean="0">
                <a:latin typeface="宋体" charset="-122"/>
                <a:ea typeface="宋体" charset="-122"/>
              </a:rPr>
              <a:t>Robot Operating System</a:t>
            </a:r>
            <a:r>
              <a:rPr lang="zh-CN" altLang="en-US" dirty="0" smtClean="0">
                <a:latin typeface="宋体" charset="-122"/>
                <a:ea typeface="宋体" charset="-122"/>
              </a:rPr>
              <a:t>）</a:t>
            </a:r>
          </a:p>
          <a:p>
            <a:r>
              <a:rPr lang="zh-CN" altLang="en-US" dirty="0" smtClean="0">
                <a:latin typeface="宋体" charset="-122"/>
                <a:ea typeface="宋体" charset="-122"/>
              </a:rPr>
              <a:t>不是传统意义上的一种操作系统，而是一种系统软件框架，该框架使用</a:t>
            </a:r>
            <a:r>
              <a:rPr lang="zh-CN" altLang="en-US" dirty="0" smtClean="0">
                <a:latin typeface="宋体" charset="-122"/>
                <a:ea typeface="宋体" charset="-122"/>
              </a:rPr>
              <a:t>了流行</a:t>
            </a:r>
            <a:r>
              <a:rPr lang="zh-CN" altLang="en-US" dirty="0" smtClean="0">
                <a:latin typeface="宋体" charset="-122"/>
                <a:ea typeface="宋体" charset="-122"/>
              </a:rPr>
              <a:t>的面向服务（</a:t>
            </a:r>
            <a:r>
              <a:rPr lang="en-US" altLang="zh-CN" dirty="0" smtClean="0">
                <a:latin typeface="宋体" charset="-122"/>
                <a:ea typeface="宋体" charset="-122"/>
              </a:rPr>
              <a:t>SOA</a:t>
            </a:r>
            <a:r>
              <a:rPr lang="zh-CN" altLang="en-US" dirty="0" smtClean="0">
                <a:latin typeface="宋体" charset="-122"/>
                <a:ea typeface="宋体" charset="-122"/>
              </a:rPr>
              <a:t>）的软件技术，通过网络协议将节点间数据通信解耦。这样就能够轻松地集成不同语言不同功能的代码。 </a:t>
            </a:r>
            <a:br>
              <a:rPr lang="zh-CN" altLang="en-US" dirty="0" smtClean="0">
                <a:latin typeface="宋体" charset="-122"/>
                <a:ea typeface="宋体" charset="-122"/>
              </a:rPr>
            </a:br>
            <a:endParaRPr lang="en-US" altLang="zh-CN" dirty="0" smtClean="0">
              <a:latin typeface="宋体" charset="-122"/>
              <a:ea typeface="宋体" charset="-122"/>
            </a:endParaRPr>
          </a:p>
          <a:p>
            <a:r>
              <a:rPr lang="en-US" altLang="zh-CN" dirty="0" smtClean="0">
                <a:latin typeface="宋体" charset="-122"/>
                <a:ea typeface="宋体" charset="-122"/>
              </a:rPr>
              <a:t>ROS</a:t>
            </a:r>
            <a:r>
              <a:rPr lang="zh-CN" altLang="en-US" dirty="0" smtClean="0">
                <a:latin typeface="宋体" charset="-122"/>
                <a:ea typeface="宋体" charset="-122"/>
              </a:rPr>
              <a:t>不是一种编程语言</a:t>
            </a:r>
          </a:p>
          <a:p>
            <a:r>
              <a:rPr lang="en-US" altLang="zh-CN" dirty="0" smtClean="0">
                <a:latin typeface="宋体" charset="-122"/>
                <a:ea typeface="宋体" charset="-122"/>
              </a:rPr>
              <a:t>ROS</a:t>
            </a:r>
            <a:r>
              <a:rPr lang="zh-CN" altLang="en-US" dirty="0" smtClean="0">
                <a:latin typeface="宋体" charset="-122"/>
                <a:ea typeface="宋体" charset="-122"/>
              </a:rPr>
              <a:t>不仅是一个函数库，除包含客户端（</a:t>
            </a:r>
            <a:r>
              <a:rPr lang="en-US" altLang="zh-CN" dirty="0" smtClean="0">
                <a:latin typeface="宋体" charset="-122"/>
                <a:ea typeface="宋体" charset="-122"/>
              </a:rPr>
              <a:t>Client Libraries</a:t>
            </a:r>
            <a:r>
              <a:rPr lang="zh-CN" altLang="en-US" dirty="0" smtClean="0">
                <a:latin typeface="宋体" charset="-122"/>
                <a:ea typeface="宋体" charset="-122"/>
              </a:rPr>
              <a:t>）外，还包含一个中心服务器（</a:t>
            </a:r>
            <a:r>
              <a:rPr lang="en-US" altLang="zh-CN" dirty="0" smtClean="0">
                <a:latin typeface="宋体" charset="-122"/>
                <a:ea typeface="宋体" charset="-122"/>
              </a:rPr>
              <a:t>Central Server</a:t>
            </a:r>
            <a:r>
              <a:rPr lang="zh-CN" altLang="en-US" dirty="0" smtClean="0">
                <a:latin typeface="宋体" charset="-122"/>
                <a:ea typeface="宋体" charset="-122"/>
              </a:rPr>
              <a:t>）、一系列命令行工具、图形化界面工具以及编译环境。</a:t>
            </a:r>
          </a:p>
          <a:p>
            <a:r>
              <a:rPr lang="en-US" altLang="zh-CN" dirty="0" smtClean="0">
                <a:latin typeface="宋体" charset="-122"/>
                <a:ea typeface="宋体" charset="-122"/>
              </a:rPr>
              <a:t>ROS</a:t>
            </a:r>
            <a:r>
              <a:rPr lang="zh-CN" altLang="en-US" dirty="0" smtClean="0">
                <a:latin typeface="宋体" charset="-122"/>
                <a:ea typeface="宋体" charset="-122"/>
              </a:rPr>
              <a:t>不是集成开发环境。</a:t>
            </a:r>
          </a:p>
          <a:p>
            <a:endParaRPr lang="en-US" altLang="zh-CN" dirty="0" smtClean="0">
              <a:ea typeface="宋体" charset="-122"/>
            </a:endParaRPr>
          </a:p>
        </p:txBody>
      </p:sp>
    </p:spTree>
    <p:extLst>
      <p:ext uri="{BB962C8B-B14F-4D97-AF65-F5344CB8AC3E}">
        <p14:creationId xmlns:p14="http://schemas.microsoft.com/office/powerpoint/2010/main" val="1114593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rrowheads="1"/>
          </p:cNvSpPr>
          <p:nvPr>
            <p:ph type="title"/>
          </p:nvPr>
        </p:nvSpPr>
        <p:spPr/>
        <p:txBody>
          <a:bodyPr/>
          <a:lstStyle/>
          <a:p>
            <a:pPr algn="ctr">
              <a:defRPr/>
            </a:pPr>
            <a:r>
              <a:rPr lang="zh-CN" altLang="en-US" b="0" smtClean="0">
                <a:solidFill>
                  <a:schemeClr val="bg1"/>
                </a:solidFill>
                <a:latin typeface="宋体" charset="-122"/>
                <a:ea typeface="宋体" charset="-122"/>
              </a:rPr>
              <a:t>（</a:t>
            </a:r>
            <a:r>
              <a:rPr lang="en-US" altLang="zh-CN" b="0" smtClean="0">
                <a:solidFill>
                  <a:schemeClr val="bg1"/>
                </a:solidFill>
                <a:latin typeface="宋体" charset="-122"/>
                <a:ea typeface="宋体" charset="-122"/>
              </a:rPr>
              <a:t>1</a:t>
            </a:r>
            <a:r>
              <a:rPr lang="zh-CN" altLang="en-US" b="0" smtClean="0">
                <a:solidFill>
                  <a:schemeClr val="bg1"/>
                </a:solidFill>
                <a:latin typeface="宋体" charset="-122"/>
                <a:ea typeface="宋体" charset="-122"/>
              </a:rPr>
              <a:t>）点对点设计</a:t>
            </a:r>
          </a:p>
        </p:txBody>
      </p:sp>
      <p:pic>
        <p:nvPicPr>
          <p:cNvPr id="6" name="Picture 5"/>
          <p:cNvPicPr>
            <a:picLocks noChangeAspect="1" noChangeArrowheads="1"/>
          </p:cNvPicPr>
          <p:nvPr/>
        </p:nvPicPr>
        <p:blipFill>
          <a:blip r:embed="rId3" cstate="print"/>
          <a:srcRect/>
          <a:stretch>
            <a:fillRect/>
          </a:stretch>
        </p:blipFill>
        <p:spPr bwMode="auto">
          <a:xfrm>
            <a:off x="6797876" y="1350628"/>
            <a:ext cx="4443642" cy="4438206"/>
          </a:xfrm>
          <a:prstGeom prst="rect">
            <a:avLst/>
          </a:prstGeom>
          <a:noFill/>
          <a:ln w="9525">
            <a:noFill/>
            <a:miter lim="800000"/>
            <a:headEnd/>
            <a:tailEnd/>
          </a:ln>
        </p:spPr>
      </p:pic>
      <p:sp>
        <p:nvSpPr>
          <p:cNvPr id="2" name="矩形 1"/>
          <p:cNvSpPr/>
          <p:nvPr/>
        </p:nvSpPr>
        <p:spPr>
          <a:xfrm>
            <a:off x="669924" y="514350"/>
            <a:ext cx="684803" cy="369332"/>
          </a:xfrm>
          <a:prstGeom prst="rect">
            <a:avLst/>
          </a:prstGeom>
        </p:spPr>
        <p:txBody>
          <a:bodyPr wrap="none">
            <a:spAutoFit/>
          </a:bodyPr>
          <a:lstStyle/>
          <a:p>
            <a:r>
              <a:rPr kumimoji="1" lang="en-US" altLang="zh-CN"/>
              <a:t>ROS</a:t>
            </a:r>
            <a:endParaRPr lang="zh-CN" altLang="en-US" dirty="0"/>
          </a:p>
        </p:txBody>
      </p:sp>
      <p:pic>
        <p:nvPicPr>
          <p:cNvPr id="9" name="Picture 4"/>
          <p:cNvPicPr>
            <a:picLocks noChangeAspect="1" noChangeArrowheads="1"/>
          </p:cNvPicPr>
          <p:nvPr/>
        </p:nvPicPr>
        <p:blipFill>
          <a:blip r:embed="rId4" cstate="print"/>
          <a:srcRect/>
          <a:stretch>
            <a:fillRect/>
          </a:stretch>
        </p:blipFill>
        <p:spPr bwMode="auto">
          <a:xfrm>
            <a:off x="669924" y="1819494"/>
            <a:ext cx="5819468" cy="2412263"/>
          </a:xfrm>
          <a:prstGeom prst="rect">
            <a:avLst/>
          </a:prstGeom>
          <a:noFill/>
          <a:ln w="9525">
            <a:noFill/>
            <a:miter lim="800000"/>
            <a:headEnd/>
            <a:tailEnd/>
          </a:ln>
        </p:spPr>
      </p:pic>
    </p:spTree>
    <p:extLst>
      <p:ext uri="{BB962C8B-B14F-4D97-AF65-F5344CB8AC3E}">
        <p14:creationId xmlns:p14="http://schemas.microsoft.com/office/powerpoint/2010/main" val="65843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5DD3DB80-B894-403A-B48E-6FDC1A72010E}" type="slidenum">
              <a:rPr lang="zh-CN" altLang="en-US" smtClean="0"/>
              <a:t>9</a:t>
            </a:fld>
            <a:endParaRPr lang="zh-CN" altLang="en-US"/>
          </a:p>
        </p:txBody>
      </p:sp>
      <p:sp>
        <p:nvSpPr>
          <p:cNvPr id="3" name="标题 2"/>
          <p:cNvSpPr>
            <a:spLocks noGrp="1"/>
          </p:cNvSpPr>
          <p:nvPr>
            <p:ph type="title"/>
          </p:nvPr>
        </p:nvSpPr>
        <p:spPr/>
        <p:txBody>
          <a:bodyPr/>
          <a:lstStyle/>
          <a:p>
            <a:r>
              <a:rPr kumimoji="1" lang="en-US" altLang="zh-CN" dirty="0" smtClean="0"/>
              <a:t>ROS</a:t>
            </a:r>
            <a:endParaRPr kumimoji="1" lang="zh-CN" altLang="en-US" dirty="0"/>
          </a:p>
        </p:txBody>
      </p:sp>
      <p:sp>
        <p:nvSpPr>
          <p:cNvPr id="5" name="Rectangle 3"/>
          <p:cNvSpPr>
            <a:spLocks noGrp="1" noChangeArrowheads="1"/>
          </p:cNvSpPr>
          <p:nvPr>
            <p:ph sz="quarter" idx="4294967295"/>
          </p:nvPr>
        </p:nvSpPr>
        <p:spPr>
          <a:xfrm>
            <a:off x="788457" y="2057399"/>
            <a:ext cx="8229600" cy="2049463"/>
          </a:xfrm>
          <a:prstGeom prst="rect">
            <a:avLst/>
          </a:prstGeom>
        </p:spPr>
        <p:txBody>
          <a:bodyPr/>
          <a:lstStyle/>
          <a:p>
            <a:pPr>
              <a:lnSpc>
                <a:spcPct val="90000"/>
              </a:lnSpc>
            </a:pPr>
            <a:r>
              <a:rPr lang="en-US" altLang="zh-CN" dirty="0" smtClean="0">
                <a:latin typeface="宋体" charset="-122"/>
                <a:ea typeface="宋体" charset="-122"/>
              </a:rPr>
              <a:t>1.</a:t>
            </a:r>
            <a:r>
              <a:rPr lang="zh-CN" altLang="en-US" dirty="0" smtClean="0">
                <a:latin typeface="宋体" charset="-122"/>
                <a:ea typeface="宋体" charset="-122"/>
              </a:rPr>
              <a:t>消息以一种</a:t>
            </a:r>
            <a:r>
              <a:rPr lang="en-US" altLang="zh-CN" dirty="0" smtClean="0">
                <a:latin typeface="宋体" charset="-122"/>
                <a:ea typeface="宋体" charset="-122"/>
              </a:rPr>
              <a:t>publish/subscribe</a:t>
            </a:r>
            <a:r>
              <a:rPr lang="zh-CN" altLang="en-US" dirty="0" smtClean="0">
                <a:latin typeface="宋体" charset="-122"/>
                <a:ea typeface="宋体" charset="-122"/>
              </a:rPr>
              <a:t>的方式传递</a:t>
            </a:r>
          </a:p>
          <a:p>
            <a:pPr>
              <a:lnSpc>
                <a:spcPct val="90000"/>
              </a:lnSpc>
            </a:pPr>
            <a:r>
              <a:rPr lang="en-US" altLang="zh-CN" dirty="0" smtClean="0">
                <a:latin typeface="宋体" charset="-122"/>
                <a:ea typeface="宋体" charset="-122"/>
              </a:rPr>
              <a:t>2.</a:t>
            </a:r>
            <a:r>
              <a:rPr lang="zh-CN" altLang="en-US" dirty="0" smtClean="0">
                <a:latin typeface="宋体" charset="-122"/>
                <a:ea typeface="宋体" charset="-122"/>
              </a:rPr>
              <a:t>节点可以在给定的主题中发布</a:t>
            </a:r>
            <a:r>
              <a:rPr lang="en-US" altLang="zh-CN" dirty="0" smtClean="0">
                <a:latin typeface="宋体" charset="-122"/>
                <a:ea typeface="宋体" charset="-122"/>
              </a:rPr>
              <a:t>/</a:t>
            </a:r>
            <a:r>
              <a:rPr lang="zh-CN" altLang="en-US" dirty="0" smtClean="0">
                <a:latin typeface="宋体" charset="-122"/>
                <a:ea typeface="宋体" charset="-122"/>
              </a:rPr>
              <a:t>订阅消息</a:t>
            </a:r>
          </a:p>
          <a:p>
            <a:pPr>
              <a:lnSpc>
                <a:spcPct val="90000"/>
              </a:lnSpc>
            </a:pPr>
            <a:r>
              <a:rPr lang="en-US" altLang="zh-CN" dirty="0" smtClean="0">
                <a:latin typeface="宋体" charset="-122"/>
                <a:ea typeface="宋体" charset="-122"/>
              </a:rPr>
              <a:t>3.</a:t>
            </a:r>
            <a:r>
              <a:rPr lang="zh-CN" altLang="en-US" dirty="0" smtClean="0">
                <a:latin typeface="宋体" charset="-122"/>
                <a:ea typeface="宋体" charset="-122"/>
              </a:rPr>
              <a:t>一个节点可以订阅</a:t>
            </a:r>
            <a:r>
              <a:rPr lang="en-US" altLang="zh-CN" dirty="0" smtClean="0">
                <a:latin typeface="宋体" charset="-122"/>
                <a:ea typeface="宋体" charset="-122"/>
              </a:rPr>
              <a:t>/</a:t>
            </a:r>
            <a:r>
              <a:rPr lang="zh-CN" altLang="en-US" dirty="0" smtClean="0">
                <a:latin typeface="宋体" charset="-122"/>
                <a:ea typeface="宋体" charset="-122"/>
              </a:rPr>
              <a:t>发布多个不同的主题</a:t>
            </a:r>
          </a:p>
          <a:p>
            <a:pPr>
              <a:lnSpc>
                <a:spcPct val="90000"/>
              </a:lnSpc>
            </a:pPr>
            <a:r>
              <a:rPr lang="en-US" altLang="zh-CN" dirty="0" smtClean="0">
                <a:latin typeface="宋体" charset="-122"/>
                <a:ea typeface="宋体" charset="-122"/>
              </a:rPr>
              <a:t>4.</a:t>
            </a:r>
            <a:r>
              <a:rPr lang="zh-CN" altLang="en-US" dirty="0" smtClean="0">
                <a:latin typeface="宋体" charset="-122"/>
                <a:ea typeface="宋体" charset="-122"/>
              </a:rPr>
              <a:t>允许多个节点订阅</a:t>
            </a:r>
            <a:r>
              <a:rPr lang="en-US" altLang="zh-CN" dirty="0" smtClean="0">
                <a:latin typeface="宋体" charset="-122"/>
                <a:ea typeface="宋体" charset="-122"/>
              </a:rPr>
              <a:t>/</a:t>
            </a:r>
            <a:r>
              <a:rPr lang="zh-CN" altLang="en-US" dirty="0" smtClean="0">
                <a:latin typeface="宋体" charset="-122"/>
                <a:ea typeface="宋体" charset="-122"/>
              </a:rPr>
              <a:t>发布同一个主题</a:t>
            </a:r>
          </a:p>
          <a:p>
            <a:pPr>
              <a:lnSpc>
                <a:spcPct val="90000"/>
              </a:lnSpc>
            </a:pPr>
            <a:r>
              <a:rPr lang="en-US" altLang="zh-CN" dirty="0" smtClean="0">
                <a:latin typeface="宋体" charset="-122"/>
                <a:ea typeface="宋体" charset="-122"/>
              </a:rPr>
              <a:t>5.</a:t>
            </a:r>
            <a:r>
              <a:rPr lang="zh-CN" altLang="en-US" dirty="0" smtClean="0">
                <a:latin typeface="宋体" charset="-122"/>
                <a:ea typeface="宋体" charset="-122"/>
              </a:rPr>
              <a:t>订阅节点和发布节点并不知道相互之间的存在</a:t>
            </a:r>
          </a:p>
        </p:txBody>
      </p:sp>
      <p:pic>
        <p:nvPicPr>
          <p:cNvPr id="6" name="Picture 4" descr="1365776033_9242"/>
          <p:cNvPicPr>
            <a:picLocks noChangeAspect="1" noChangeArrowheads="1"/>
          </p:cNvPicPr>
          <p:nvPr/>
        </p:nvPicPr>
        <p:blipFill>
          <a:blip r:embed="rId2" cstate="print"/>
          <a:srcRect/>
          <a:stretch>
            <a:fillRect/>
          </a:stretch>
        </p:blipFill>
        <p:spPr bwMode="auto">
          <a:xfrm>
            <a:off x="7238515" y="1028700"/>
            <a:ext cx="4464050" cy="2992438"/>
          </a:xfrm>
          <a:prstGeom prst="rect">
            <a:avLst/>
          </a:prstGeom>
          <a:noFill/>
          <a:ln w="9525">
            <a:noFill/>
            <a:miter lim="800000"/>
            <a:headEnd/>
            <a:tailEnd/>
          </a:ln>
        </p:spPr>
      </p:pic>
    </p:spTree>
    <p:extLst>
      <p:ext uri="{BB962C8B-B14F-4D97-AF65-F5344CB8AC3E}">
        <p14:creationId xmlns:p14="http://schemas.microsoft.com/office/powerpoint/2010/main" val="12517739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ags/tag2.xml><?xml version="1.0" encoding="utf-8"?>
<p:tagLst xmlns:a="http://schemas.openxmlformats.org/drawingml/2006/main" xmlns:r="http://schemas.openxmlformats.org/officeDocument/2006/relationships" xmlns:p="http://schemas.openxmlformats.org/presentationml/2006/main">
  <p:tag name="ISLIDE.DIAGRAM" val="3259"/>
</p:tagLst>
</file>

<file path=ppt/theme/theme1.xml><?xml version="1.0" encoding="utf-8"?>
<a:theme xmlns:a="http://schemas.openxmlformats.org/drawingml/2006/main" name="主题5">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{E03B1251-045F-FB4D-8B05-8A12CCE159B2}tf10001076</Template>
  <TotalTime>7612</TotalTime>
  <Words>1714</Words>
  <Application>Microsoft Macintosh PowerPoint</Application>
  <PresentationFormat>宽屏</PresentationFormat>
  <Paragraphs>313</Paragraphs>
  <Slides>37</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Calibri</vt:lpstr>
      <vt:lpstr>HelveticaNeueLT Std Thin</vt:lpstr>
      <vt:lpstr>Impact</vt:lpstr>
      <vt:lpstr>Microsoft YaHei</vt:lpstr>
      <vt:lpstr>Open Sans</vt:lpstr>
      <vt:lpstr>Wingdings</vt:lpstr>
      <vt:lpstr>等线</vt:lpstr>
      <vt:lpstr>宋体</vt:lpstr>
      <vt:lpstr>微软雅黑</vt:lpstr>
      <vt:lpstr>新細明體</vt:lpstr>
      <vt:lpstr>Arial</vt:lpstr>
      <vt:lpstr>主题5</vt:lpstr>
      <vt:lpstr>ROS概述</vt:lpstr>
      <vt:lpstr>PowerPoint 演示文稿</vt:lpstr>
      <vt:lpstr>ROS 系统概述</vt:lpstr>
      <vt:lpstr>什么是ROS</vt:lpstr>
      <vt:lpstr>什么是ROS</vt:lpstr>
      <vt:lpstr>为什么使用ROS</vt:lpstr>
      <vt:lpstr>ROS不是</vt:lpstr>
      <vt:lpstr>（1）点对点设计</vt:lpstr>
      <vt:lpstr>ROS</vt:lpstr>
      <vt:lpstr>ROS</vt:lpstr>
      <vt:lpstr>Catkin</vt:lpstr>
      <vt:lpstr>Packages &amp; Catkin Workspaces</vt:lpstr>
      <vt:lpstr>Package.xml</vt:lpstr>
      <vt:lpstr>CmakeList.txt</vt:lpstr>
      <vt:lpstr>ROS NODE</vt:lpstr>
      <vt:lpstr>ROS TOPIC</vt:lpstr>
      <vt:lpstr>ROS PARAM</vt:lpstr>
      <vt:lpstr>Listener &amp; Talker</vt:lpstr>
      <vt:lpstr>安装ROS-kinetic</vt:lpstr>
      <vt:lpstr>Create a ROS Workspace</vt:lpstr>
      <vt:lpstr>创建一个rospackage</vt:lpstr>
      <vt:lpstr>创建july_listener.cpp</vt:lpstr>
      <vt:lpstr>测试节点 &amp; rqt_graph工具</vt:lpstr>
      <vt:lpstr>创建自己的message类型</vt:lpstr>
      <vt:lpstr>使用自己的message</vt:lpstr>
      <vt:lpstr> 使用ros参数</vt:lpstr>
      <vt:lpstr>Roslaunch </vt:lpstr>
      <vt:lpstr>什么是 Docker</vt:lpstr>
      <vt:lpstr>Docker 可以做什么</vt:lpstr>
      <vt:lpstr>Docker 优点</vt:lpstr>
      <vt:lpstr>Docker 概念</vt:lpstr>
      <vt:lpstr>Docker 安装使用</vt:lpstr>
      <vt:lpstr>使用docker运行july_say &amp; july listener</vt:lpstr>
      <vt:lpstr>发布docker镜像</vt:lpstr>
      <vt:lpstr>作业</vt:lpstr>
      <vt:lpstr>推荐材料</vt:lpstr>
      <vt:lpstr>PowerPoint 演示文稿</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Microsoft Office 用户</cp:lastModifiedBy>
  <cp:revision>250</cp:revision>
  <cp:lastPrinted>2017-09-04T16:00:00Z</cp:lastPrinted>
  <dcterms:created xsi:type="dcterms:W3CDTF">2017-09-04T16:00:00Z</dcterms:created>
  <dcterms:modified xsi:type="dcterms:W3CDTF">2019-02-24T11:18:19Z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4539f4c9-f344-4547-9eee-71efb9ec459b</vt:lpwstr>
  </property>
  <property fmtid="{D5CDD505-2E9C-101B-9397-08002B2CF9AE}" pid="3" name="KSORubyTemplateID">
    <vt:lpwstr>2</vt:lpwstr>
  </property>
  <property fmtid="{D5CDD505-2E9C-101B-9397-08002B2CF9AE}" pid="4" name="KSOProductBuildVer">
    <vt:lpwstr>2052-11.1.0.8214</vt:lpwstr>
  </property>
</Properties>
</file>